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23" r:id="rId4"/>
  </p:sldMasterIdLst>
  <p:notesMasterIdLst>
    <p:notesMasterId r:id="rId45"/>
  </p:notesMasterIdLst>
  <p:handoutMasterIdLst>
    <p:handoutMasterId r:id="rId46"/>
  </p:handoutMasterIdLst>
  <p:sldIdLst>
    <p:sldId id="297" r:id="rId5"/>
    <p:sldId id="380" r:id="rId6"/>
    <p:sldId id="372" r:id="rId7"/>
    <p:sldId id="373" r:id="rId8"/>
    <p:sldId id="389" r:id="rId9"/>
    <p:sldId id="395" r:id="rId10"/>
    <p:sldId id="258" r:id="rId11"/>
    <p:sldId id="286" r:id="rId12"/>
    <p:sldId id="353" r:id="rId13"/>
    <p:sldId id="387" r:id="rId14"/>
    <p:sldId id="261" r:id="rId15"/>
    <p:sldId id="302" r:id="rId16"/>
    <p:sldId id="305" r:id="rId17"/>
    <p:sldId id="386" r:id="rId18"/>
    <p:sldId id="308" r:id="rId19"/>
    <p:sldId id="314" r:id="rId20"/>
    <p:sldId id="383" r:id="rId21"/>
    <p:sldId id="317" r:id="rId22"/>
    <p:sldId id="384" r:id="rId23"/>
    <p:sldId id="385" r:id="rId24"/>
    <p:sldId id="381" r:id="rId25"/>
    <p:sldId id="382" r:id="rId26"/>
    <p:sldId id="323" r:id="rId27"/>
    <p:sldId id="377" r:id="rId28"/>
    <p:sldId id="388" r:id="rId29"/>
    <p:sldId id="332" r:id="rId30"/>
    <p:sldId id="392" r:id="rId31"/>
    <p:sldId id="341" r:id="rId32"/>
    <p:sldId id="401" r:id="rId33"/>
    <p:sldId id="398" r:id="rId34"/>
    <p:sldId id="399" r:id="rId35"/>
    <p:sldId id="400" r:id="rId36"/>
    <p:sldId id="402" r:id="rId37"/>
    <p:sldId id="344" r:id="rId38"/>
    <p:sldId id="396" r:id="rId39"/>
    <p:sldId id="393" r:id="rId40"/>
    <p:sldId id="391" r:id="rId41"/>
    <p:sldId id="403" r:id="rId42"/>
    <p:sldId id="376" r:id="rId43"/>
    <p:sldId id="394" r:id="rId44"/>
  </p:sldIdLst>
  <p:sldSz cx="9144000" cy="5143500" type="screen16x9"/>
  <p:notesSz cx="6797675" cy="9926638"/>
  <p:custDataLst>
    <p:tags r:id="rId47"/>
  </p:custDataLst>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3" userDrawn="1">
          <p15:clr>
            <a:srgbClr val="A4A3A4"/>
          </p15:clr>
        </p15:guide>
        <p15:guide id="2" pos="19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E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99" autoAdjust="0"/>
    <p:restoredTop sz="94737" autoAdjust="0"/>
  </p:normalViewPr>
  <p:slideViewPr>
    <p:cSldViewPr snapToGrid="0" snapToObjects="1" showGuides="1">
      <p:cViewPr varScale="1">
        <p:scale>
          <a:sx n="113" d="100"/>
          <a:sy n="113" d="100"/>
        </p:scale>
        <p:origin x="283" y="91"/>
      </p:cViewPr>
      <p:guideLst>
        <p:guide orient="horz" pos="1053"/>
        <p:guide pos="19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4"/>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200" dirty="0"/>
              <a:t>Kön</a:t>
            </a:r>
          </a:p>
        </c:rich>
      </c:tx>
      <c:layout>
        <c:manualLayout>
          <c:xMode val="edge"/>
          <c:yMode val="edge"/>
          <c:x val="0.54145101476178781"/>
          <c:y val="3.896103896103896E-2"/>
        </c:manualLayout>
      </c:layout>
      <c:overlay val="0"/>
    </c:title>
    <c:autoTitleDeleted val="0"/>
    <c:plotArea>
      <c:layout/>
      <c:barChart>
        <c:barDir val="bar"/>
        <c:grouping val="clustered"/>
        <c:varyColors val="0"/>
        <c:ser>
          <c:idx val="0"/>
          <c:order val="0"/>
          <c:tx>
            <c:strRef>
              <c:f>Sheet1!$B$1</c:f>
              <c:strCache>
                <c:ptCount val="1"/>
                <c:pt idx="0">
                  <c:v>2022 (n=157)</c:v>
                </c:pt>
              </c:strCache>
            </c:strRef>
          </c:tx>
          <c:spPr>
            <a:solidFill>
              <a:srgbClr val="92E7E2"/>
            </a:solidFill>
          </c:spPr>
          <c:invertIfNegative val="0"/>
          <c:dLbls>
            <c:dLbl>
              <c:idx val="0"/>
              <c:tx>
                <c:rich>
                  <a:bodyPr wrap="none">
                    <a:spAutoFit/>
                  </a:bodyPr>
                  <a:lstStyle/>
                  <a:p>
                    <a:pPr>
                      <a:defRPr/>
                    </a:pPr>
                    <a:fld id="{C793AE87-EDC5-4249-A914-3438B7C4326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C106-4212-A846-AE188422B412}"/>
                </c:ext>
              </c:extLst>
            </c:dLbl>
            <c:dLbl>
              <c:idx val="1"/>
              <c:tx>
                <c:rich>
                  <a:bodyPr wrap="none">
                    <a:spAutoFit/>
                  </a:bodyPr>
                  <a:lstStyle/>
                  <a:p>
                    <a:pPr>
                      <a:defRPr/>
                    </a:pPr>
                    <a:fld id="{F87B5575-6C26-49AF-8C5E-7E5C5CD7B50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C106-4212-A846-AE188422B412}"/>
                </c:ext>
              </c:extLst>
            </c:dLbl>
            <c:dLbl>
              <c:idx val="2"/>
              <c:tx>
                <c:rich>
                  <a:bodyPr wrap="none">
                    <a:spAutoFit/>
                  </a:bodyPr>
                  <a:lstStyle/>
                  <a:p>
                    <a:pPr>
                      <a:defRPr/>
                    </a:pPr>
                    <a:fld id="{4CE8EA80-B766-4835-8060-A9DE41AAD276}"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C106-4212-A846-AE188422B412}"/>
                </c:ext>
              </c:extLst>
            </c:dLbl>
            <c:dLbl>
              <c:idx val="3"/>
              <c:tx>
                <c:rich>
                  <a:bodyPr wrap="none">
                    <a:spAutoFit/>
                  </a:bodyPr>
                  <a:lstStyle/>
                  <a:p>
                    <a:pPr>
                      <a:defRPr/>
                    </a:pPr>
                    <a:fld id="{284A3054-B740-4751-B1EF-96C3857854F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C106-4212-A846-AE188422B41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Vill ej ange</c:v>
                </c:pt>
                <c:pt idx="1">
                  <c:v>Har annan könsidentitet</c:v>
                </c:pt>
                <c:pt idx="2">
                  <c:v>Kille</c:v>
                </c:pt>
                <c:pt idx="3">
                  <c:v>Tjej</c:v>
                </c:pt>
              </c:strCache>
            </c:strRef>
          </c:cat>
          <c:val>
            <c:numRef>
              <c:f>Sheet1!$B$2:$B$5</c:f>
              <c:numCache>
                <c:formatCode>0</c:formatCode>
                <c:ptCount val="4"/>
                <c:pt idx="0">
                  <c:v>0</c:v>
                </c:pt>
                <c:pt idx="1">
                  <c:v>0</c:v>
                </c:pt>
                <c:pt idx="2">
                  <c:v>52.229299363057301</c:v>
                </c:pt>
                <c:pt idx="3">
                  <c:v>47.770700636942699</c:v>
                </c:pt>
              </c:numCache>
            </c:numRef>
          </c:val>
          <c:extLst>
            <c:ext xmlns:c16="http://schemas.microsoft.com/office/drawing/2014/chart" uri="{C3380CC4-5D6E-409C-BE32-E72D297353CC}">
              <c16:uniqueId val="{00000004-C106-4212-A846-AE188422B412}"/>
            </c:ext>
          </c:extLst>
        </c:ser>
        <c:ser>
          <c:idx val="1"/>
          <c:order val="1"/>
          <c:tx>
            <c:strRef>
              <c:f>Sheet1!$C$1</c:f>
              <c:strCache>
                <c:ptCount val="1"/>
                <c:pt idx="0">
                  <c:v>2023 (n=204)</c:v>
                </c:pt>
              </c:strCache>
            </c:strRef>
          </c:tx>
          <c:spPr>
            <a:solidFill>
              <a:srgbClr val="EBBC71"/>
            </a:solidFill>
          </c:spPr>
          <c:invertIfNegative val="0"/>
          <c:dLbls>
            <c:dLbl>
              <c:idx val="0"/>
              <c:tx>
                <c:rich>
                  <a:bodyPr wrap="none">
                    <a:spAutoFit/>
                  </a:bodyPr>
                  <a:lstStyle/>
                  <a:p>
                    <a:pPr>
                      <a:defRPr/>
                    </a:pPr>
                    <a:fld id="{CC1995EF-D4A4-4244-948C-5BED39E4BCF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C106-4212-A846-AE188422B412}"/>
                </c:ext>
              </c:extLst>
            </c:dLbl>
            <c:dLbl>
              <c:idx val="1"/>
              <c:tx>
                <c:rich>
                  <a:bodyPr wrap="none">
                    <a:spAutoFit/>
                  </a:bodyPr>
                  <a:lstStyle/>
                  <a:p>
                    <a:pPr>
                      <a:defRPr/>
                    </a:pPr>
                    <a:fld id="{AE75C0AA-4B06-432E-AC30-3C27B0CE5FF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C106-4212-A846-AE188422B412}"/>
                </c:ext>
              </c:extLst>
            </c:dLbl>
            <c:dLbl>
              <c:idx val="2"/>
              <c:tx>
                <c:rich>
                  <a:bodyPr wrap="none">
                    <a:spAutoFit/>
                  </a:bodyPr>
                  <a:lstStyle/>
                  <a:p>
                    <a:pPr>
                      <a:defRPr/>
                    </a:pPr>
                    <a:fld id="{822B1927-9694-44DB-9024-4EEA6833761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C106-4212-A846-AE188422B412}"/>
                </c:ext>
              </c:extLst>
            </c:dLbl>
            <c:dLbl>
              <c:idx val="3"/>
              <c:tx>
                <c:rich>
                  <a:bodyPr wrap="none">
                    <a:spAutoFit/>
                  </a:bodyPr>
                  <a:lstStyle/>
                  <a:p>
                    <a:pPr>
                      <a:defRPr/>
                    </a:pPr>
                    <a:fld id="{E7B3D769-DDB3-4319-A9FE-2C059F9D0BD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C106-4212-A846-AE188422B41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Vill ej ange</c:v>
                </c:pt>
                <c:pt idx="1">
                  <c:v>Har annan könsidentitet</c:v>
                </c:pt>
                <c:pt idx="2">
                  <c:v>Kille</c:v>
                </c:pt>
                <c:pt idx="3">
                  <c:v>Tjej</c:v>
                </c:pt>
              </c:strCache>
            </c:strRef>
          </c:cat>
          <c:val>
            <c:numRef>
              <c:f>Sheet1!$C$2:$C$5</c:f>
              <c:numCache>
                <c:formatCode>0</c:formatCode>
                <c:ptCount val="4"/>
                <c:pt idx="0">
                  <c:v>0</c:v>
                </c:pt>
                <c:pt idx="1">
                  <c:v>0</c:v>
                </c:pt>
                <c:pt idx="2">
                  <c:v>46.078431372548998</c:v>
                </c:pt>
                <c:pt idx="3">
                  <c:v>53.921568627451002</c:v>
                </c:pt>
              </c:numCache>
            </c:numRef>
          </c:val>
          <c:extLst>
            <c:ext xmlns:c16="http://schemas.microsoft.com/office/drawing/2014/chart" uri="{C3380CC4-5D6E-409C-BE32-E72D297353CC}">
              <c16:uniqueId val="{00000009-C106-4212-A846-AE188422B412}"/>
            </c:ext>
          </c:extLst>
        </c:ser>
        <c:ser>
          <c:idx val="2"/>
          <c:order val="2"/>
          <c:tx>
            <c:strRef>
              <c:f>Sheet1!$D$1</c:f>
              <c:strCache>
                <c:ptCount val="1"/>
                <c:pt idx="0">
                  <c:v>2024 (n=256)</c:v>
                </c:pt>
              </c:strCache>
            </c:strRef>
          </c:tx>
          <c:spPr>
            <a:solidFill>
              <a:srgbClr val="624764"/>
            </a:solidFill>
          </c:spPr>
          <c:invertIfNegative val="0"/>
          <c:dLbls>
            <c:dLbl>
              <c:idx val="0"/>
              <c:tx>
                <c:rich>
                  <a:bodyPr wrap="none">
                    <a:spAutoFit/>
                  </a:bodyPr>
                  <a:lstStyle/>
                  <a:p>
                    <a:pPr>
                      <a:defRPr/>
                    </a:pPr>
                    <a:fld id="{6D52F3DE-22C5-4AB9-82E6-2F1E4A7426B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C106-4212-A846-AE188422B412}"/>
                </c:ext>
              </c:extLst>
            </c:dLbl>
            <c:dLbl>
              <c:idx val="1"/>
              <c:tx>
                <c:rich>
                  <a:bodyPr wrap="none">
                    <a:spAutoFit/>
                  </a:bodyPr>
                  <a:lstStyle/>
                  <a:p>
                    <a:pPr>
                      <a:defRPr/>
                    </a:pPr>
                    <a:fld id="{ABEFDDC3-E3AE-4EF5-A820-AA946585490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C106-4212-A846-AE188422B412}"/>
                </c:ext>
              </c:extLst>
            </c:dLbl>
            <c:dLbl>
              <c:idx val="2"/>
              <c:tx>
                <c:rich>
                  <a:bodyPr wrap="none">
                    <a:spAutoFit/>
                  </a:bodyPr>
                  <a:lstStyle/>
                  <a:p>
                    <a:pPr>
                      <a:defRPr/>
                    </a:pPr>
                    <a:fld id="{F38B4EA4-A2DE-49D7-98D5-AB13537D0E3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C106-4212-A846-AE188422B412}"/>
                </c:ext>
              </c:extLst>
            </c:dLbl>
            <c:dLbl>
              <c:idx val="3"/>
              <c:tx>
                <c:rich>
                  <a:bodyPr wrap="none">
                    <a:spAutoFit/>
                  </a:bodyPr>
                  <a:lstStyle/>
                  <a:p>
                    <a:pPr>
                      <a:defRPr/>
                    </a:pPr>
                    <a:fld id="{F231506B-9FF3-4D68-82C8-D229D144939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C106-4212-A846-AE188422B41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Vill ej ange</c:v>
                </c:pt>
                <c:pt idx="1">
                  <c:v>Har annan könsidentitet</c:v>
                </c:pt>
                <c:pt idx="2">
                  <c:v>Kille</c:v>
                </c:pt>
                <c:pt idx="3">
                  <c:v>Tjej</c:v>
                </c:pt>
              </c:strCache>
            </c:strRef>
          </c:cat>
          <c:val>
            <c:numRef>
              <c:f>Sheet1!$D$2:$D$5</c:f>
              <c:numCache>
                <c:formatCode>0</c:formatCode>
                <c:ptCount val="4"/>
                <c:pt idx="0">
                  <c:v>0.390625</c:v>
                </c:pt>
                <c:pt idx="1">
                  <c:v>0</c:v>
                </c:pt>
                <c:pt idx="2">
                  <c:v>43.359375</c:v>
                </c:pt>
                <c:pt idx="3">
                  <c:v>56.25</c:v>
                </c:pt>
              </c:numCache>
            </c:numRef>
          </c:val>
          <c:extLst>
            <c:ext xmlns:c16="http://schemas.microsoft.com/office/drawing/2014/chart" uri="{C3380CC4-5D6E-409C-BE32-E72D297353CC}">
              <c16:uniqueId val="{0000000E-C106-4212-A846-AE188422B412}"/>
            </c:ext>
          </c:extLst>
        </c:ser>
        <c:dLbls>
          <c:showLegendKey val="0"/>
          <c:showVal val="0"/>
          <c:showCatName val="0"/>
          <c:showSerName val="0"/>
          <c:showPercent val="0"/>
          <c:showBubbleSize val="0"/>
        </c:dLbls>
        <c:gapWidth val="50"/>
        <c:overlap val="-16"/>
        <c:axId val="1012568256"/>
        <c:axId val="1061007336"/>
      </c:barChart>
      <c:catAx>
        <c:axId val="1012568256"/>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1061007336"/>
        <c:crosses val="autoZero"/>
        <c:auto val="0"/>
        <c:lblAlgn val="ctr"/>
        <c:lblOffset val="100"/>
        <c:noMultiLvlLbl val="0"/>
      </c:catAx>
      <c:valAx>
        <c:axId val="1061007336"/>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012568256"/>
        <c:crosses val="autoZero"/>
        <c:crossBetween val="between"/>
        <c:majorUnit val="25"/>
      </c:valAx>
      <c:spPr>
        <a:solidFill>
          <a:srgbClr val="FFFFFF">
            <a:alpha val="0"/>
          </a:srgbClr>
        </a:solidFill>
      </c:spPr>
    </c:plotArea>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200" dirty="0"/>
              <a:t>Antal gånger i genomsnitt per vecka</a:t>
            </a:r>
          </a:p>
        </c:rich>
      </c:tx>
      <c:overlay val="0"/>
    </c:title>
    <c:autoTitleDeleted val="0"/>
    <c:plotArea>
      <c:layout/>
      <c:barChart>
        <c:barDir val="bar"/>
        <c:grouping val="clustered"/>
        <c:varyColors val="0"/>
        <c:ser>
          <c:idx val="0"/>
          <c:order val="0"/>
          <c:tx>
            <c:strRef>
              <c:f>Sheet1!$B$1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Sheet1!$B$2:$B$3</c:f>
              <c:numCache>
                <c:formatCode>0.0</c:formatCode>
                <c:ptCount val="2"/>
                <c:pt idx="0">
                  <c:v>2.8700980392156898</c:v>
                </c:pt>
                <c:pt idx="1">
                  <c:v>2.1760563380281699</c:v>
                </c:pt>
              </c:numCache>
            </c:numRef>
          </c:val>
          <c:extLst>
            <c:ext xmlns:c16="http://schemas.microsoft.com/office/drawing/2014/chart" uri="{C3380CC4-5D6E-409C-BE32-E72D297353CC}">
              <c16:uniqueId val="{00000002-C5BD-4E96-A969-586B7C6D8D51}"/>
            </c:ext>
          </c:extLst>
        </c:ser>
        <c:ser>
          <c:idx val="1"/>
          <c:order val="1"/>
          <c:tx>
            <c:strRef>
              <c:f>Sheet1!$C$1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Sheet1!$C$2:$C$3</c:f>
              <c:numCache>
                <c:formatCode>0.0</c:formatCode>
                <c:ptCount val="2"/>
                <c:pt idx="0">
                  <c:v>2.6170634920634899</c:v>
                </c:pt>
                <c:pt idx="1">
                  <c:v>2.0647058823529401</c:v>
                </c:pt>
              </c:numCache>
            </c:numRef>
          </c:val>
          <c:extLst>
            <c:ext xmlns:c16="http://schemas.microsoft.com/office/drawing/2014/chart" uri="{C3380CC4-5D6E-409C-BE32-E72D297353CC}">
              <c16:uniqueId val="{00000005-C5BD-4E96-A969-586B7C6D8D51}"/>
            </c:ext>
          </c:extLst>
        </c:ser>
        <c:dLbls>
          <c:dLblPos val="outEnd"/>
          <c:showLegendKey val="0"/>
          <c:showVal val="1"/>
          <c:showCatName val="0"/>
          <c:showSerName val="0"/>
          <c:showPercent val="0"/>
          <c:showBubbleSize val="0"/>
        </c:dLbls>
        <c:gapWidth val="70"/>
        <c:overlap val="-16"/>
        <c:axId val="1583989275"/>
        <c:axId val="303129899"/>
      </c:barChart>
      <c:catAx>
        <c:axId val="1583989275"/>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303129899"/>
        <c:crosses val="autoZero"/>
        <c:auto val="0"/>
        <c:lblAlgn val="ctr"/>
        <c:lblOffset val="100"/>
        <c:noMultiLvlLbl val="0"/>
      </c:catAx>
      <c:valAx>
        <c:axId val="303129899"/>
        <c:scaling>
          <c:orientation val="minMax"/>
          <c:max val="1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583989275"/>
        <c:crosses val="autoZero"/>
        <c:crossBetween val="between"/>
        <c:majorUnit val="1"/>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200" dirty="0"/>
              <a:t>Antal träningstimmar i genomsnitt per vecka</a:t>
            </a:r>
          </a:p>
        </c:rich>
      </c:tx>
      <c:overlay val="0"/>
    </c:title>
    <c:autoTitleDeleted val="0"/>
    <c:plotArea>
      <c:layout/>
      <c:barChart>
        <c:barDir val="bar"/>
        <c:grouping val="clustered"/>
        <c:varyColors val="0"/>
        <c:ser>
          <c:idx val="0"/>
          <c:order val="0"/>
          <c:tx>
            <c:strRef>
              <c:f>Sheet1!$B$1</c:f>
              <c:strCache>
                <c:ptCount val="1"/>
                <c:pt idx="0">
                  <c:v>2022</c:v>
                </c:pt>
              </c:strCache>
            </c:strRef>
          </c:tx>
          <c:spPr>
            <a:solidFill>
              <a:srgbClr val="92E7E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Sheet1!$B$2:$B$3</c:f>
              <c:numCache>
                <c:formatCode>0.0</c:formatCode>
                <c:ptCount val="2"/>
                <c:pt idx="0">
                  <c:v>2.0555555555555598</c:v>
                </c:pt>
                <c:pt idx="1">
                  <c:v>4.0592105263157903</c:v>
                </c:pt>
              </c:numCache>
            </c:numRef>
          </c:val>
          <c:extLst>
            <c:ext xmlns:c16="http://schemas.microsoft.com/office/drawing/2014/chart" uri="{C3380CC4-5D6E-409C-BE32-E72D297353CC}">
              <c16:uniqueId val="{00000002-8635-4397-AE3D-CEFD9CE05F17}"/>
            </c:ext>
          </c:extLst>
        </c:ser>
        <c:ser>
          <c:idx val="1"/>
          <c:order val="1"/>
          <c:tx>
            <c:strRef>
              <c:f>Sheet1!$C$1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Sheet1!$C$2:$C$3</c:f>
              <c:numCache>
                <c:formatCode>0.0</c:formatCode>
                <c:ptCount val="2"/>
                <c:pt idx="0">
                  <c:v>3.85168918918919</c:v>
                </c:pt>
                <c:pt idx="1">
                  <c:v>5.1314285714285699</c:v>
                </c:pt>
              </c:numCache>
            </c:numRef>
          </c:val>
          <c:extLst>
            <c:ext xmlns:c16="http://schemas.microsoft.com/office/drawing/2014/chart" uri="{C3380CC4-5D6E-409C-BE32-E72D297353CC}">
              <c16:uniqueId val="{00000005-8635-4397-AE3D-CEFD9CE05F17}"/>
            </c:ext>
          </c:extLst>
        </c:ser>
        <c:ser>
          <c:idx val="2"/>
          <c:order val="2"/>
          <c:tx>
            <c:strRef>
              <c:f>Sheet1!$D$1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Sheet1!$D$2:$D$3</c:f>
              <c:numCache>
                <c:formatCode>0.0</c:formatCode>
                <c:ptCount val="2"/>
                <c:pt idx="0">
                  <c:v>3.0065340909090899</c:v>
                </c:pt>
                <c:pt idx="1">
                  <c:v>4.3791079812206597</c:v>
                </c:pt>
              </c:numCache>
            </c:numRef>
          </c:val>
          <c:extLst>
            <c:ext xmlns:c16="http://schemas.microsoft.com/office/drawing/2014/chart" uri="{C3380CC4-5D6E-409C-BE32-E72D297353CC}">
              <c16:uniqueId val="{00000008-8635-4397-AE3D-CEFD9CE05F17}"/>
            </c:ext>
          </c:extLst>
        </c:ser>
        <c:dLbls>
          <c:dLblPos val="outEnd"/>
          <c:showLegendKey val="0"/>
          <c:showVal val="1"/>
          <c:showCatName val="0"/>
          <c:showSerName val="0"/>
          <c:showPercent val="0"/>
          <c:showBubbleSize val="0"/>
        </c:dLbls>
        <c:gapWidth val="70"/>
        <c:overlap val="-16"/>
        <c:axId val="1567118945"/>
        <c:axId val="1658615105"/>
      </c:barChart>
      <c:catAx>
        <c:axId val="1567118945"/>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1658615105"/>
        <c:crosses val="autoZero"/>
        <c:auto val="0"/>
        <c:lblAlgn val="ctr"/>
        <c:lblOffset val="100"/>
        <c:noMultiLvlLbl val="0"/>
      </c:catAx>
      <c:valAx>
        <c:axId val="1658615105"/>
        <c:scaling>
          <c:orientation val="minMax"/>
          <c:max val="1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567118945"/>
        <c:crosses val="autoZero"/>
        <c:crossBetween val="between"/>
        <c:majorUnit val="1"/>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200" dirty="0"/>
              <a:t>Antal gånger i</a:t>
            </a:r>
            <a:r>
              <a:rPr lang="sv-SE" sz="1200" baseline="0" dirty="0"/>
              <a:t> genomsnitt per vecka</a:t>
            </a:r>
            <a:endParaRPr lang="sv-SE" sz="1200" dirty="0"/>
          </a:p>
        </c:rich>
      </c:tx>
      <c:overlay val="0"/>
    </c:title>
    <c:autoTitleDeleted val="0"/>
    <c:plotArea>
      <c:layout/>
      <c:barChart>
        <c:barDir val="bar"/>
        <c:grouping val="clustered"/>
        <c:varyColors val="0"/>
        <c:ser>
          <c:idx val="0"/>
          <c:order val="0"/>
          <c:tx>
            <c:strRef>
              <c:f>Sheet1!$B$1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Sheet1!$B$2:$B$3</c:f>
              <c:numCache>
                <c:formatCode>0.0</c:formatCode>
                <c:ptCount val="2"/>
                <c:pt idx="0">
                  <c:v>2.4772727272727302</c:v>
                </c:pt>
                <c:pt idx="1">
                  <c:v>3.26129032258065</c:v>
                </c:pt>
              </c:numCache>
            </c:numRef>
          </c:val>
          <c:extLst>
            <c:ext xmlns:c16="http://schemas.microsoft.com/office/drawing/2014/chart" uri="{C3380CC4-5D6E-409C-BE32-E72D297353CC}">
              <c16:uniqueId val="{00000002-AC09-49A0-B966-3F5853EB71A0}"/>
            </c:ext>
          </c:extLst>
        </c:ser>
        <c:ser>
          <c:idx val="1"/>
          <c:order val="1"/>
          <c:tx>
            <c:strRef>
              <c:f>Sheet1!$C$1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Sheet1!$C$2:$C$3</c:f>
              <c:numCache>
                <c:formatCode>0.0</c:formatCode>
                <c:ptCount val="2"/>
                <c:pt idx="0">
                  <c:v>2.2999999999999998</c:v>
                </c:pt>
                <c:pt idx="1">
                  <c:v>2.9</c:v>
                </c:pt>
              </c:numCache>
            </c:numRef>
          </c:val>
          <c:extLst>
            <c:ext xmlns:c16="http://schemas.microsoft.com/office/drawing/2014/chart" uri="{C3380CC4-5D6E-409C-BE32-E72D297353CC}">
              <c16:uniqueId val="{00000005-AC09-49A0-B966-3F5853EB71A0}"/>
            </c:ext>
          </c:extLst>
        </c:ser>
        <c:dLbls>
          <c:dLblPos val="outEnd"/>
          <c:showLegendKey val="0"/>
          <c:showVal val="1"/>
          <c:showCatName val="0"/>
          <c:showSerName val="0"/>
          <c:showPercent val="0"/>
          <c:showBubbleSize val="0"/>
        </c:dLbls>
        <c:gapWidth val="70"/>
        <c:overlap val="-16"/>
        <c:axId val="957724581"/>
        <c:axId val="249408375"/>
      </c:barChart>
      <c:catAx>
        <c:axId val="957724581"/>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249408375"/>
        <c:crosses val="autoZero"/>
        <c:auto val="0"/>
        <c:lblAlgn val="ctr"/>
        <c:lblOffset val="100"/>
        <c:noMultiLvlLbl val="0"/>
      </c:catAx>
      <c:valAx>
        <c:axId val="249408375"/>
        <c:scaling>
          <c:orientation val="minMax"/>
          <c:max val="1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957724581"/>
        <c:crosses val="autoZero"/>
        <c:crossBetween val="between"/>
        <c:majorUnit val="1"/>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200" dirty="0"/>
              <a:t>Antal gånger i genomsnitt per vecka</a:t>
            </a:r>
          </a:p>
        </c:rich>
      </c:tx>
      <c:overlay val="0"/>
    </c:title>
    <c:autoTitleDeleted val="0"/>
    <c:plotArea>
      <c:layout/>
      <c:barChart>
        <c:barDir val="bar"/>
        <c:grouping val="clustered"/>
        <c:varyColors val="0"/>
        <c:ser>
          <c:idx val="0"/>
          <c:order val="0"/>
          <c:tx>
            <c:strRef>
              <c:f>Sheet1!$B$1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Sheet1!$B$2:$B$3</c:f>
              <c:numCache>
                <c:formatCode>0.0</c:formatCode>
                <c:ptCount val="2"/>
                <c:pt idx="0">
                  <c:v>2.9119318181818201</c:v>
                </c:pt>
                <c:pt idx="1">
                  <c:v>3.6772486772486799</c:v>
                </c:pt>
              </c:numCache>
            </c:numRef>
          </c:val>
          <c:extLst>
            <c:ext xmlns:c16="http://schemas.microsoft.com/office/drawing/2014/chart" uri="{C3380CC4-5D6E-409C-BE32-E72D297353CC}">
              <c16:uniqueId val="{00000002-4A1C-46B0-BB94-86A9AE2A9CFF}"/>
            </c:ext>
          </c:extLst>
        </c:ser>
        <c:ser>
          <c:idx val="1"/>
          <c:order val="1"/>
          <c:tx>
            <c:strRef>
              <c:f>Sheet1!$C$1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Sheet1!$C$2:$C$3</c:f>
              <c:numCache>
                <c:formatCode>0.0</c:formatCode>
                <c:ptCount val="2"/>
                <c:pt idx="0">
                  <c:v>3.1473214285714302</c:v>
                </c:pt>
                <c:pt idx="1">
                  <c:v>3.9055793991416299</c:v>
                </c:pt>
              </c:numCache>
            </c:numRef>
          </c:val>
          <c:extLst>
            <c:ext xmlns:c16="http://schemas.microsoft.com/office/drawing/2014/chart" uri="{C3380CC4-5D6E-409C-BE32-E72D297353CC}">
              <c16:uniqueId val="{00000005-4A1C-46B0-BB94-86A9AE2A9CFF}"/>
            </c:ext>
          </c:extLst>
        </c:ser>
        <c:dLbls>
          <c:dLblPos val="outEnd"/>
          <c:showLegendKey val="0"/>
          <c:showVal val="1"/>
          <c:showCatName val="0"/>
          <c:showSerName val="0"/>
          <c:showPercent val="0"/>
          <c:showBubbleSize val="0"/>
        </c:dLbls>
        <c:gapWidth val="70"/>
        <c:overlap val="-16"/>
        <c:axId val="899135236"/>
        <c:axId val="901163163"/>
      </c:barChart>
      <c:catAx>
        <c:axId val="899135236"/>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901163163"/>
        <c:crosses val="autoZero"/>
        <c:auto val="0"/>
        <c:lblAlgn val="ctr"/>
        <c:lblOffset val="100"/>
        <c:noMultiLvlLbl val="0"/>
      </c:catAx>
      <c:valAx>
        <c:axId val="901163163"/>
        <c:scaling>
          <c:orientation val="minMax"/>
          <c:max val="1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899135236"/>
        <c:crosses val="autoZero"/>
        <c:crossBetween val="between"/>
        <c:majorUnit val="1"/>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Mina föräldrar</c:v>
                </c:pt>
                <c:pt idx="1">
                  <c:v>Min tränare</c:v>
                </c:pt>
                <c:pt idx="2">
                  <c:v>Tränaren och jag tillsammans</c:v>
                </c:pt>
                <c:pt idx="3">
                  <c:v>Jag själv</c:v>
                </c:pt>
                <c:pt idx="4">
                  <c:v>Jag och mina föräldrar tillsammans</c:v>
                </c:pt>
              </c:strCache>
            </c:strRef>
          </c:cat>
          <c:val>
            <c:numRef>
              <c:f>Sheet1!$B$2:$B$6</c:f>
              <c:numCache>
                <c:formatCode>0</c:formatCode>
                <c:ptCount val="5"/>
                <c:pt idx="0">
                  <c:v>0.98039215686274495</c:v>
                </c:pt>
                <c:pt idx="1">
                  <c:v>2.4509803921568598</c:v>
                </c:pt>
                <c:pt idx="2">
                  <c:v>11.2745098039216</c:v>
                </c:pt>
                <c:pt idx="3">
                  <c:v>38.725490196078397</c:v>
                </c:pt>
                <c:pt idx="4">
                  <c:v>46.568627450980401</c:v>
                </c:pt>
              </c:numCache>
            </c:numRef>
          </c:val>
          <c:extLst>
            <c:ext xmlns:c16="http://schemas.microsoft.com/office/drawing/2014/chart" uri="{C3380CC4-5D6E-409C-BE32-E72D297353CC}">
              <c16:uniqueId val="{00000005-5415-4747-8501-13E1CD9A09E9}"/>
            </c:ext>
          </c:extLst>
        </c:ser>
        <c:ser>
          <c:idx val="1"/>
          <c:order val="1"/>
          <c:tx>
            <c:strRef>
              <c:f>Sheet1!$C$1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Mina föräldrar</c:v>
                </c:pt>
                <c:pt idx="1">
                  <c:v>Min tränare</c:v>
                </c:pt>
                <c:pt idx="2">
                  <c:v>Tränaren och jag tillsammans</c:v>
                </c:pt>
                <c:pt idx="3">
                  <c:v>Jag själv</c:v>
                </c:pt>
                <c:pt idx="4">
                  <c:v>Jag och mina föräldrar tillsammans</c:v>
                </c:pt>
              </c:strCache>
            </c:strRef>
          </c:cat>
          <c:val>
            <c:numRef>
              <c:f>Sheet1!$C$2:$C$6</c:f>
              <c:numCache>
                <c:formatCode>0</c:formatCode>
                <c:ptCount val="5"/>
                <c:pt idx="0">
                  <c:v>1.5625</c:v>
                </c:pt>
                <c:pt idx="1">
                  <c:v>3.90625</c:v>
                </c:pt>
                <c:pt idx="2">
                  <c:v>14.84375</c:v>
                </c:pt>
                <c:pt idx="3">
                  <c:v>33.59375</c:v>
                </c:pt>
                <c:pt idx="4">
                  <c:v>46.09375</c:v>
                </c:pt>
              </c:numCache>
            </c:numRef>
          </c:val>
          <c:extLst>
            <c:ext xmlns:c16="http://schemas.microsoft.com/office/drawing/2014/chart" uri="{C3380CC4-5D6E-409C-BE32-E72D297353CC}">
              <c16:uniqueId val="{0000000B-5415-4747-8501-13E1CD9A09E9}"/>
            </c:ext>
          </c:extLst>
        </c:ser>
        <c:dLbls>
          <c:dLblPos val="outEnd"/>
          <c:showLegendKey val="0"/>
          <c:showVal val="1"/>
          <c:showCatName val="0"/>
          <c:showSerName val="0"/>
          <c:showPercent val="0"/>
          <c:showBubbleSize val="0"/>
        </c:dLbls>
        <c:gapWidth val="70"/>
        <c:overlap val="-16"/>
        <c:axId val="1952948590"/>
        <c:axId val="1841949876"/>
      </c:barChart>
      <c:catAx>
        <c:axId val="1952948590"/>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1841949876"/>
        <c:crosses val="autoZero"/>
        <c:auto val="0"/>
        <c:lblAlgn val="ctr"/>
        <c:lblOffset val="100"/>
        <c:noMultiLvlLbl val="0"/>
      </c:catAx>
      <c:valAx>
        <c:axId val="1841949876"/>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952948590"/>
        <c:crosses val="autoZero"/>
        <c:crossBetween val="between"/>
        <c:majorUnit val="25"/>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Min tränare</c:v>
                </c:pt>
                <c:pt idx="1">
                  <c:v>Mina föräldrar</c:v>
                </c:pt>
                <c:pt idx="2">
                  <c:v>Tränaren och jag tillsammans</c:v>
                </c:pt>
                <c:pt idx="3">
                  <c:v>Jag själv</c:v>
                </c:pt>
                <c:pt idx="4">
                  <c:v>Jag och mina föräldrar tillsammans</c:v>
                </c:pt>
              </c:strCache>
            </c:strRef>
          </c:cat>
          <c:val>
            <c:numRef>
              <c:f>Sheet1!$B$2:$B$6</c:f>
              <c:numCache>
                <c:formatCode>0</c:formatCode>
                <c:ptCount val="5"/>
                <c:pt idx="0">
                  <c:v>0</c:v>
                </c:pt>
                <c:pt idx="1">
                  <c:v>2.4509803921568598</c:v>
                </c:pt>
                <c:pt idx="2">
                  <c:v>1.9607843137254899</c:v>
                </c:pt>
                <c:pt idx="3">
                  <c:v>43.627450980392197</c:v>
                </c:pt>
                <c:pt idx="4">
                  <c:v>51.960784313725497</c:v>
                </c:pt>
              </c:numCache>
            </c:numRef>
          </c:val>
          <c:extLst>
            <c:ext xmlns:c16="http://schemas.microsoft.com/office/drawing/2014/chart" uri="{C3380CC4-5D6E-409C-BE32-E72D297353CC}">
              <c16:uniqueId val="{00000005-A858-439D-8574-DB536BA351C7}"/>
            </c:ext>
          </c:extLst>
        </c:ser>
        <c:ser>
          <c:idx val="1"/>
          <c:order val="1"/>
          <c:tx>
            <c:strRef>
              <c:f>Sheet1!$C$1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Min tränare</c:v>
                </c:pt>
                <c:pt idx="1">
                  <c:v>Mina föräldrar</c:v>
                </c:pt>
                <c:pt idx="2">
                  <c:v>Tränaren och jag tillsammans</c:v>
                </c:pt>
                <c:pt idx="3">
                  <c:v>Jag själv</c:v>
                </c:pt>
                <c:pt idx="4">
                  <c:v>Jag och mina föräldrar tillsammans</c:v>
                </c:pt>
              </c:strCache>
            </c:strRef>
          </c:cat>
          <c:val>
            <c:numRef>
              <c:f>Sheet1!$C$2:$C$6</c:f>
              <c:numCache>
                <c:formatCode>0</c:formatCode>
                <c:ptCount val="5"/>
                <c:pt idx="0">
                  <c:v>0</c:v>
                </c:pt>
                <c:pt idx="1">
                  <c:v>2.34375</c:v>
                </c:pt>
                <c:pt idx="2">
                  <c:v>3.515625</c:v>
                </c:pt>
                <c:pt idx="3">
                  <c:v>44.921875</c:v>
                </c:pt>
                <c:pt idx="4">
                  <c:v>49.21875</c:v>
                </c:pt>
              </c:numCache>
            </c:numRef>
          </c:val>
          <c:extLst>
            <c:ext xmlns:c16="http://schemas.microsoft.com/office/drawing/2014/chart" uri="{C3380CC4-5D6E-409C-BE32-E72D297353CC}">
              <c16:uniqueId val="{0000000B-A858-439D-8574-DB536BA351C7}"/>
            </c:ext>
          </c:extLst>
        </c:ser>
        <c:dLbls>
          <c:dLblPos val="outEnd"/>
          <c:showLegendKey val="0"/>
          <c:showVal val="1"/>
          <c:showCatName val="0"/>
          <c:showSerName val="0"/>
          <c:showPercent val="0"/>
          <c:showBubbleSize val="0"/>
        </c:dLbls>
        <c:gapWidth val="70"/>
        <c:overlap val="-16"/>
        <c:axId val="421390369"/>
        <c:axId val="951039043"/>
      </c:barChart>
      <c:catAx>
        <c:axId val="421390369"/>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951039043"/>
        <c:crosses val="autoZero"/>
        <c:auto val="0"/>
        <c:lblAlgn val="ctr"/>
        <c:lblOffset val="100"/>
        <c:noMultiLvlLbl val="0"/>
      </c:catAx>
      <c:valAx>
        <c:axId val="951039043"/>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421390369"/>
        <c:crosses val="autoZero"/>
        <c:crossBetween val="between"/>
        <c:majorUnit val="25"/>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a:ln>
      <a:noFill/>
    </a:ln>
  </c:spPr>
  <c:txPr>
    <a:bodyPr/>
    <a:lstStyle/>
    <a:p>
      <a:pPr>
        <a:defRPr smtId="4294967295">
          <a:latin typeface="arial"/>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Instämmer (4-5)</c:v>
                </c:pt>
              </c:strCache>
            </c:strRef>
          </c:tx>
          <c:spPr>
            <a:solidFill>
              <a:srgbClr val="75B99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...variationen av olika tävlingstyper är bra.</c:v>
                </c:pt>
                <c:pt idx="1">
                  <c:v>...längderna vi har på tävlingar är bra.</c:v>
                </c:pt>
                <c:pt idx="2">
                  <c:v>...typen av tävlingar är tilltalande.</c:v>
                </c:pt>
                <c:pt idx="3">
                  <c:v>...tävlingsupplägget för oss ungdomar är bra.</c:v>
                </c:pt>
              </c:strCache>
            </c:strRef>
          </c:cat>
          <c:val>
            <c:numRef>
              <c:f>Sheet1!$B$2:$B$5</c:f>
              <c:numCache>
                <c:formatCode>0</c:formatCode>
                <c:ptCount val="4"/>
                <c:pt idx="0">
                  <c:v>72.727272727272705</c:v>
                </c:pt>
                <c:pt idx="1">
                  <c:v>79.133858267716505</c:v>
                </c:pt>
                <c:pt idx="2">
                  <c:v>80.165289256198307</c:v>
                </c:pt>
                <c:pt idx="3">
                  <c:v>85.258964143426297</c:v>
                </c:pt>
              </c:numCache>
            </c:numRef>
          </c:val>
          <c:extLst>
            <c:ext xmlns:c16="http://schemas.microsoft.com/office/drawing/2014/chart" uri="{C3380CC4-5D6E-409C-BE32-E72D297353CC}">
              <c16:uniqueId val="{00000004-2E87-4758-98E6-7244310728DF}"/>
            </c:ext>
          </c:extLst>
        </c:ser>
        <c:ser>
          <c:idx val="1"/>
          <c:order val="1"/>
          <c:tx>
            <c:strRef>
              <c:f>Sheet1!$C$1</c:f>
              <c:strCache>
                <c:ptCount val="1"/>
                <c:pt idx="0">
                  <c:v>(3)</c:v>
                </c:pt>
              </c:strCache>
            </c:strRef>
          </c:tx>
          <c:spPr>
            <a:solidFill>
              <a:srgbClr val="F3DDA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...variationen av olika tävlingstyper är bra.</c:v>
                </c:pt>
                <c:pt idx="1">
                  <c:v>...längderna vi har på tävlingar är bra.</c:v>
                </c:pt>
                <c:pt idx="2">
                  <c:v>...typen av tävlingar är tilltalande.</c:v>
                </c:pt>
                <c:pt idx="3">
                  <c:v>...tävlingsupplägget för oss ungdomar är bra.</c:v>
                </c:pt>
              </c:strCache>
            </c:strRef>
          </c:cat>
          <c:val>
            <c:numRef>
              <c:f>Sheet1!$C$2:$C$5</c:f>
              <c:numCache>
                <c:formatCode>0</c:formatCode>
                <c:ptCount val="4"/>
                <c:pt idx="0">
                  <c:v>16.205533596837899</c:v>
                </c:pt>
                <c:pt idx="1">
                  <c:v>14.5669291338583</c:v>
                </c:pt>
                <c:pt idx="2">
                  <c:v>17.7685950413223</c:v>
                </c:pt>
                <c:pt idx="3">
                  <c:v>14.3426294820717</c:v>
                </c:pt>
              </c:numCache>
            </c:numRef>
          </c:val>
          <c:extLst>
            <c:ext xmlns:c16="http://schemas.microsoft.com/office/drawing/2014/chart" uri="{C3380CC4-5D6E-409C-BE32-E72D297353CC}">
              <c16:uniqueId val="{00000009-2E87-4758-98E6-7244310728DF}"/>
            </c:ext>
          </c:extLst>
        </c:ser>
        <c:ser>
          <c:idx val="2"/>
          <c:order val="2"/>
          <c:tx>
            <c:strRef>
              <c:f>Sheet1!$D$1</c:f>
              <c:strCache>
                <c:ptCount val="1"/>
                <c:pt idx="0">
                  <c:v>Instämmer inte (1-2)</c:v>
                </c:pt>
              </c:strCache>
            </c:strRef>
          </c:tx>
          <c:spPr>
            <a:solidFill>
              <a:srgbClr val="C1646E"/>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D-2E87-4758-98E6-7244310728D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...variationen av olika tävlingstyper är bra.</c:v>
                </c:pt>
                <c:pt idx="1">
                  <c:v>...längderna vi har på tävlingar är bra.</c:v>
                </c:pt>
                <c:pt idx="2">
                  <c:v>...typen av tävlingar är tilltalande.</c:v>
                </c:pt>
                <c:pt idx="3">
                  <c:v>...tävlingsupplägget för oss ungdomar är bra.</c:v>
                </c:pt>
              </c:strCache>
            </c:strRef>
          </c:cat>
          <c:val>
            <c:numRef>
              <c:f>Sheet1!$D$2:$D$5</c:f>
              <c:numCache>
                <c:formatCode>0</c:formatCode>
                <c:ptCount val="4"/>
                <c:pt idx="0">
                  <c:v>11.0671936758893</c:v>
                </c:pt>
                <c:pt idx="1">
                  <c:v>6.2992125984251999</c:v>
                </c:pt>
                <c:pt idx="2">
                  <c:v>2.06611570247934</c:v>
                </c:pt>
                <c:pt idx="3">
                  <c:v>0.39840637450199201</c:v>
                </c:pt>
              </c:numCache>
            </c:numRef>
          </c:val>
          <c:extLst>
            <c:ext xmlns:c16="http://schemas.microsoft.com/office/drawing/2014/chart" uri="{C3380CC4-5D6E-409C-BE32-E72D297353CC}">
              <c16:uniqueId val="{0000000E-2E87-4758-98E6-7244310728DF}"/>
            </c:ext>
          </c:extLst>
        </c:ser>
        <c:dLbls>
          <c:dLblPos val="ctr"/>
          <c:showLegendKey val="0"/>
          <c:showVal val="1"/>
          <c:showCatName val="0"/>
          <c:showSerName val="0"/>
          <c:showPercent val="0"/>
          <c:showBubbleSize val="0"/>
        </c:dLbls>
        <c:gapWidth val="50"/>
        <c:overlap val="100"/>
        <c:axId val="758037203"/>
        <c:axId val="81024827"/>
      </c:barChart>
      <c:catAx>
        <c:axId val="758037203"/>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1000" smtId="4294967295">
                <a:solidFill>
                  <a:srgbClr val="000000"/>
                </a:solidFill>
                <a:latin typeface="arial"/>
              </a:defRPr>
            </a:pPr>
            <a:endParaRPr lang="sv-SE"/>
          </a:p>
        </c:txPr>
        <c:crossAx val="81024827"/>
        <c:crosses val="autoZero"/>
        <c:auto val="0"/>
        <c:lblAlgn val="ctr"/>
        <c:lblOffset val="100"/>
        <c:noMultiLvlLbl val="0"/>
      </c:catAx>
      <c:valAx>
        <c:axId val="81024827"/>
        <c:scaling>
          <c:orientation val="minMax"/>
          <c:max val="1"/>
          <c:min val="0"/>
        </c:scaling>
        <c:delete val="0"/>
        <c:axPos val="b"/>
        <c:numFmt formatCode="0%"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758037203"/>
        <c:crosses val="autoZero"/>
        <c:crossBetween val="between"/>
        <c:majorUnit val="0.25"/>
      </c:valAx>
      <c:spPr>
        <a:solidFill>
          <a:srgbClr val="FFFFFF">
            <a:alpha val="0"/>
          </a:srgbClr>
        </a:solidFill>
      </c:spPr>
    </c:plotArea>
    <c:legend>
      <c:legendPos val="b"/>
      <c:layout>
        <c:manualLayout>
          <c:xMode val="edge"/>
          <c:yMode val="edge"/>
          <c:x val="0.50614068706013515"/>
          <c:y val="0.8806762135502294"/>
          <c:w val="0.4257717232248624"/>
          <c:h val="8.0862247988232244E-2"/>
        </c:manualLayout>
      </c:layout>
      <c:overlay val="0"/>
      <c:txPr>
        <a:bodyPr/>
        <a:lstStyle/>
        <a:p>
          <a:pPr>
            <a:defRPr sz="9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Instämmer (4-5)</c:v>
                </c:pt>
              </c:strCache>
            </c:strRef>
          </c:tx>
          <c:spPr>
            <a:solidFill>
              <a:srgbClr val="75B99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...för att det är en möjlighet att vara den jag är</c:v>
                </c:pt>
                <c:pt idx="1">
                  <c:v>...för att det är en del av vem jag är</c:v>
                </c:pt>
                <c:pt idx="2">
                  <c:v>...för att jag uppskattar fördelarna med mitt idrottande</c:v>
                </c:pt>
                <c:pt idx="3">
                  <c:v>...för att jag trivs med det</c:v>
                </c:pt>
                <c:pt idx="4">
                  <c:v>...för att det är kul</c:v>
                </c:pt>
              </c:strCache>
            </c:strRef>
          </c:cat>
          <c:val>
            <c:numRef>
              <c:f>Sheet1!$B$2:$B$6</c:f>
              <c:numCache>
                <c:formatCode>[&lt;3]"";0</c:formatCode>
                <c:ptCount val="5"/>
                <c:pt idx="0">
                  <c:v>73.877551020408205</c:v>
                </c:pt>
                <c:pt idx="1">
                  <c:v>81.889763779527598</c:v>
                </c:pt>
                <c:pt idx="2">
                  <c:v>96.414342629482107</c:v>
                </c:pt>
                <c:pt idx="3">
                  <c:v>96.442687747035606</c:v>
                </c:pt>
                <c:pt idx="4">
                  <c:v>97.637795275590506</c:v>
                </c:pt>
              </c:numCache>
            </c:numRef>
          </c:val>
          <c:extLst>
            <c:ext xmlns:c16="http://schemas.microsoft.com/office/drawing/2014/chart" uri="{C3380CC4-5D6E-409C-BE32-E72D297353CC}">
              <c16:uniqueId val="{00000005-5382-4C6C-9810-BDD15A871747}"/>
            </c:ext>
          </c:extLst>
        </c:ser>
        <c:ser>
          <c:idx val="1"/>
          <c:order val="1"/>
          <c:tx>
            <c:strRef>
              <c:f>Sheet1!$C$1</c:f>
              <c:strCache>
                <c:ptCount val="1"/>
                <c:pt idx="0">
                  <c:v>(3)</c:v>
                </c:pt>
              </c:strCache>
            </c:strRef>
          </c:tx>
          <c:spPr>
            <a:solidFill>
              <a:srgbClr val="F3DDA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...för att det är en möjlighet att vara den jag är</c:v>
                </c:pt>
                <c:pt idx="1">
                  <c:v>...för att det är en del av vem jag är</c:v>
                </c:pt>
                <c:pt idx="2">
                  <c:v>...för att jag uppskattar fördelarna med mitt idrottande</c:v>
                </c:pt>
                <c:pt idx="3">
                  <c:v>...för att jag trivs med det</c:v>
                </c:pt>
                <c:pt idx="4">
                  <c:v>...för att det är kul</c:v>
                </c:pt>
              </c:strCache>
            </c:strRef>
          </c:cat>
          <c:val>
            <c:numRef>
              <c:f>Sheet1!$C$2:$C$6</c:f>
              <c:numCache>
                <c:formatCode>[&lt;3]"";0</c:formatCode>
                <c:ptCount val="5"/>
                <c:pt idx="0">
                  <c:v>17.959183673469401</c:v>
                </c:pt>
                <c:pt idx="1">
                  <c:v>14.5669291338583</c:v>
                </c:pt>
                <c:pt idx="2">
                  <c:v>2.78884462151394</c:v>
                </c:pt>
                <c:pt idx="3">
                  <c:v>3.1620553359683798</c:v>
                </c:pt>
                <c:pt idx="4">
                  <c:v>1.9685039370078701</c:v>
                </c:pt>
              </c:numCache>
            </c:numRef>
          </c:val>
          <c:extLst>
            <c:ext xmlns:c16="http://schemas.microsoft.com/office/drawing/2014/chart" uri="{C3380CC4-5D6E-409C-BE32-E72D297353CC}">
              <c16:uniqueId val="{0000000B-5382-4C6C-9810-BDD15A871747}"/>
            </c:ext>
          </c:extLst>
        </c:ser>
        <c:ser>
          <c:idx val="2"/>
          <c:order val="2"/>
          <c:tx>
            <c:strRef>
              <c:f>Sheet1!$D$1</c:f>
              <c:strCache>
                <c:ptCount val="1"/>
                <c:pt idx="0">
                  <c:v>Instämmer inte (1-2)</c:v>
                </c:pt>
              </c:strCache>
            </c:strRef>
          </c:tx>
          <c:spPr>
            <a:solidFill>
              <a:srgbClr val="C1646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...för att det är en möjlighet att vara den jag är</c:v>
                </c:pt>
                <c:pt idx="1">
                  <c:v>...för att det är en del av vem jag är</c:v>
                </c:pt>
                <c:pt idx="2">
                  <c:v>...för att jag uppskattar fördelarna med mitt idrottande</c:v>
                </c:pt>
                <c:pt idx="3">
                  <c:v>...för att jag trivs med det</c:v>
                </c:pt>
                <c:pt idx="4">
                  <c:v>...för att det är kul</c:v>
                </c:pt>
              </c:strCache>
            </c:strRef>
          </c:cat>
          <c:val>
            <c:numRef>
              <c:f>Sheet1!$D$2:$D$6</c:f>
              <c:numCache>
                <c:formatCode>[&lt;3]"";0</c:formatCode>
                <c:ptCount val="5"/>
                <c:pt idx="0">
                  <c:v>8.1632653061224492</c:v>
                </c:pt>
                <c:pt idx="1">
                  <c:v>3.54330708661417</c:v>
                </c:pt>
                <c:pt idx="2">
                  <c:v>0.79681274900398402</c:v>
                </c:pt>
                <c:pt idx="3">
                  <c:v>0.39525691699604698</c:v>
                </c:pt>
                <c:pt idx="4">
                  <c:v>0.39370078740157499</c:v>
                </c:pt>
              </c:numCache>
            </c:numRef>
          </c:val>
          <c:extLst>
            <c:ext xmlns:c16="http://schemas.microsoft.com/office/drawing/2014/chart" uri="{C3380CC4-5D6E-409C-BE32-E72D297353CC}">
              <c16:uniqueId val="{00000011-5382-4C6C-9810-BDD15A871747}"/>
            </c:ext>
          </c:extLst>
        </c:ser>
        <c:dLbls>
          <c:dLblPos val="ctr"/>
          <c:showLegendKey val="0"/>
          <c:showVal val="1"/>
          <c:showCatName val="0"/>
          <c:showSerName val="0"/>
          <c:showPercent val="0"/>
          <c:showBubbleSize val="0"/>
        </c:dLbls>
        <c:gapWidth val="50"/>
        <c:overlap val="100"/>
        <c:axId val="1824959020"/>
        <c:axId val="1831727659"/>
      </c:barChart>
      <c:catAx>
        <c:axId val="1824959020"/>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1000" smtId="4294967295">
                <a:solidFill>
                  <a:srgbClr val="000000"/>
                </a:solidFill>
                <a:latin typeface="arial"/>
              </a:defRPr>
            </a:pPr>
            <a:endParaRPr lang="sv-SE"/>
          </a:p>
        </c:txPr>
        <c:crossAx val="1831727659"/>
        <c:crosses val="autoZero"/>
        <c:auto val="0"/>
        <c:lblAlgn val="ctr"/>
        <c:lblOffset val="100"/>
        <c:noMultiLvlLbl val="0"/>
      </c:catAx>
      <c:valAx>
        <c:axId val="1831727659"/>
        <c:scaling>
          <c:orientation val="minMax"/>
          <c:max val="1"/>
          <c:min val="0"/>
        </c:scaling>
        <c:delete val="0"/>
        <c:axPos val="b"/>
        <c:numFmt formatCode="0%"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824959020"/>
        <c:crosses val="autoZero"/>
        <c:crossBetween val="between"/>
        <c:majorUnit val="0.25"/>
      </c:valAx>
      <c:spPr>
        <a:solidFill>
          <a:srgbClr val="FFFFFF">
            <a:alpha val="0"/>
          </a:srgbClr>
        </a:solidFill>
      </c:spPr>
    </c:plotArea>
    <c:legend>
      <c:legendPos val="b"/>
      <c:layout>
        <c:manualLayout>
          <c:xMode val="edge"/>
          <c:yMode val="edge"/>
          <c:x val="0.47371960142150371"/>
          <c:y val="0.87939820022497184"/>
          <c:w val="0.48618894153717512"/>
          <c:h val="8.763476680799516E-2"/>
        </c:manualLayout>
      </c:layout>
      <c:overlay val="0"/>
      <c:txPr>
        <a:bodyPr/>
        <a:lstStyle/>
        <a:p>
          <a:pPr>
            <a:defRPr sz="900" b="0" smtId="4294967295">
              <a:solidFill>
                <a:srgbClr val="000000"/>
              </a:solidFill>
              <a:latin typeface="arial"/>
            </a:defRPr>
          </a:pPr>
          <a:endParaRPr lang="sv-SE"/>
        </a:p>
      </c:txPr>
    </c:legend>
    <c:plotVisOnly val="1"/>
    <c:dispBlanksAs val="gap"/>
    <c:showDLblsOverMax val="1"/>
  </c:chart>
  <c:spPr>
    <a:solidFill>
      <a:srgbClr val="FFFFFF">
        <a:alpha val="0"/>
      </a:srgbClr>
    </a:solidFill>
    <a:ln>
      <a:noFill/>
    </a:ln>
  </c:spPr>
  <c:txPr>
    <a:bodyPr/>
    <a:lstStyle/>
    <a:p>
      <a:pPr>
        <a:defRPr smtId="4294967295">
          <a:latin typeface="arial"/>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Instämmer inte (1-2)</c:v>
                </c:pt>
              </c:strCache>
            </c:strRef>
          </c:tx>
          <c:spPr>
            <a:solidFill>
              <a:schemeClr val="accent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...för att jag skulle känna mig misslyckad om jag slutade</c:v>
                </c:pt>
                <c:pt idx="1">
                  <c:v>...men jag ifrågasätter varför jag utsätter mig för detta</c:v>
                </c:pt>
                <c:pt idx="2">
                  <c:v>...för om jag inte gjorde det så skulle andra personer bli missnöjda med mig</c:v>
                </c:pt>
                <c:pt idx="3">
                  <c:v>...för att jag skulle skämmas om jag slutade</c:v>
                </c:pt>
                <c:pt idx="4">
                  <c:v>...för att jag känner mig pressad av andra personer att idrotta</c:v>
                </c:pt>
              </c:strCache>
            </c:strRef>
          </c:cat>
          <c:val>
            <c:numRef>
              <c:f>Sheet1!$B$2:$B$6</c:f>
              <c:numCache>
                <c:formatCode>0</c:formatCode>
                <c:ptCount val="5"/>
                <c:pt idx="0">
                  <c:v>77.689243027888494</c:v>
                </c:pt>
                <c:pt idx="1">
                  <c:v>78.017241379310306</c:v>
                </c:pt>
                <c:pt idx="2">
                  <c:v>87.698412698412696</c:v>
                </c:pt>
                <c:pt idx="3">
                  <c:v>90.079365079365104</c:v>
                </c:pt>
                <c:pt idx="4">
                  <c:v>92.913385826771702</c:v>
                </c:pt>
              </c:numCache>
            </c:numRef>
          </c:val>
          <c:extLst>
            <c:ext xmlns:c16="http://schemas.microsoft.com/office/drawing/2014/chart" uri="{C3380CC4-5D6E-409C-BE32-E72D297353CC}">
              <c16:uniqueId val="{00000005-1A03-49E9-AF11-19FE9CDAA145}"/>
            </c:ext>
          </c:extLst>
        </c:ser>
        <c:ser>
          <c:idx val="1"/>
          <c:order val="1"/>
          <c:tx>
            <c:strRef>
              <c:f>Sheet1!$C$1</c:f>
              <c:strCache>
                <c:ptCount val="1"/>
                <c:pt idx="0">
                  <c:v>(3)</c:v>
                </c:pt>
              </c:strCache>
            </c:strRef>
          </c:tx>
          <c:spPr>
            <a:solidFill>
              <a:srgbClr val="F3DDA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...för att jag skulle känna mig misslyckad om jag slutade</c:v>
                </c:pt>
                <c:pt idx="1">
                  <c:v>...men jag ifrågasätter varför jag utsätter mig för detta</c:v>
                </c:pt>
                <c:pt idx="2">
                  <c:v>...för om jag inte gjorde det så skulle andra personer bli missnöjda med mig</c:v>
                </c:pt>
                <c:pt idx="3">
                  <c:v>...för att jag skulle skämmas om jag slutade</c:v>
                </c:pt>
                <c:pt idx="4">
                  <c:v>...för att jag känner mig pressad av andra personer att idrotta</c:v>
                </c:pt>
              </c:strCache>
            </c:strRef>
          </c:cat>
          <c:val>
            <c:numRef>
              <c:f>Sheet1!$C$2:$C$6</c:f>
              <c:numCache>
                <c:formatCode>0</c:formatCode>
                <c:ptCount val="5"/>
                <c:pt idx="0">
                  <c:v>10.3585657370518</c:v>
                </c:pt>
                <c:pt idx="1">
                  <c:v>15.086206896551699</c:v>
                </c:pt>
                <c:pt idx="2">
                  <c:v>8.3333333333333304</c:v>
                </c:pt>
                <c:pt idx="3">
                  <c:v>4.7619047619047601</c:v>
                </c:pt>
                <c:pt idx="4">
                  <c:v>4.3307086614173196</c:v>
                </c:pt>
              </c:numCache>
            </c:numRef>
          </c:val>
          <c:extLst>
            <c:ext xmlns:c16="http://schemas.microsoft.com/office/drawing/2014/chart" uri="{C3380CC4-5D6E-409C-BE32-E72D297353CC}">
              <c16:uniqueId val="{0000000B-1A03-49E9-AF11-19FE9CDAA145}"/>
            </c:ext>
          </c:extLst>
        </c:ser>
        <c:ser>
          <c:idx val="2"/>
          <c:order val="2"/>
          <c:tx>
            <c:strRef>
              <c:f>Sheet1!$D$1</c:f>
              <c:strCache>
                <c:ptCount val="1"/>
                <c:pt idx="0">
                  <c:v>Instämmer (4-5)</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...för att jag skulle känna mig misslyckad om jag slutade</c:v>
                </c:pt>
                <c:pt idx="1">
                  <c:v>...men jag ifrågasätter varför jag utsätter mig för detta</c:v>
                </c:pt>
                <c:pt idx="2">
                  <c:v>...för om jag inte gjorde det så skulle andra personer bli missnöjda med mig</c:v>
                </c:pt>
                <c:pt idx="3">
                  <c:v>...för att jag skulle skämmas om jag slutade</c:v>
                </c:pt>
                <c:pt idx="4">
                  <c:v>...för att jag känner mig pressad av andra personer att idrotta</c:v>
                </c:pt>
              </c:strCache>
            </c:strRef>
          </c:cat>
          <c:val>
            <c:numRef>
              <c:f>Sheet1!$D$2:$D$6</c:f>
              <c:numCache>
                <c:formatCode>0</c:formatCode>
                <c:ptCount val="5"/>
                <c:pt idx="0">
                  <c:v>11.9521912350598</c:v>
                </c:pt>
                <c:pt idx="1">
                  <c:v>6.8965517241379297</c:v>
                </c:pt>
                <c:pt idx="2">
                  <c:v>3.9682539682539701</c:v>
                </c:pt>
                <c:pt idx="3">
                  <c:v>5.1587301587301599</c:v>
                </c:pt>
                <c:pt idx="4">
                  <c:v>2.7559055118110201</c:v>
                </c:pt>
              </c:numCache>
            </c:numRef>
          </c:val>
          <c:extLst>
            <c:ext xmlns:c16="http://schemas.microsoft.com/office/drawing/2014/chart" uri="{C3380CC4-5D6E-409C-BE32-E72D297353CC}">
              <c16:uniqueId val="{00000011-1A03-49E9-AF11-19FE9CDAA145}"/>
            </c:ext>
          </c:extLst>
        </c:ser>
        <c:dLbls>
          <c:dLblPos val="ctr"/>
          <c:showLegendKey val="0"/>
          <c:showVal val="1"/>
          <c:showCatName val="0"/>
          <c:showSerName val="0"/>
          <c:showPercent val="0"/>
          <c:showBubbleSize val="0"/>
        </c:dLbls>
        <c:gapWidth val="50"/>
        <c:overlap val="100"/>
        <c:axId val="1095737821"/>
        <c:axId val="16199969"/>
      </c:barChart>
      <c:catAx>
        <c:axId val="1095737821"/>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1000" smtId="4294967295">
                <a:solidFill>
                  <a:srgbClr val="000000"/>
                </a:solidFill>
                <a:latin typeface="arial"/>
              </a:defRPr>
            </a:pPr>
            <a:endParaRPr lang="sv-SE"/>
          </a:p>
        </c:txPr>
        <c:crossAx val="16199969"/>
        <c:crosses val="autoZero"/>
        <c:auto val="0"/>
        <c:lblAlgn val="ctr"/>
        <c:lblOffset val="100"/>
        <c:noMultiLvlLbl val="0"/>
      </c:catAx>
      <c:valAx>
        <c:axId val="16199969"/>
        <c:scaling>
          <c:orientation val="minMax"/>
          <c:max val="1"/>
          <c:min val="0"/>
        </c:scaling>
        <c:delete val="0"/>
        <c:axPos val="b"/>
        <c:numFmt formatCode="0%"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095737821"/>
        <c:crosses val="autoZero"/>
        <c:crossBetween val="between"/>
        <c:majorUnit val="0.25"/>
      </c:valAx>
      <c:spPr>
        <a:solidFill>
          <a:srgbClr val="FFFFFF">
            <a:alpha val="0"/>
          </a:srgbClr>
        </a:solidFill>
      </c:spPr>
    </c:plotArea>
    <c:legend>
      <c:legendPos val="b"/>
      <c:layout>
        <c:manualLayout>
          <c:xMode val="edge"/>
          <c:yMode val="edge"/>
          <c:x val="0.48320098047445564"/>
          <c:y val="0.87939820022497184"/>
          <c:w val="0.46856588821919648"/>
          <c:h val="8.763476680799516E-2"/>
        </c:manualLayout>
      </c:layout>
      <c:overlay val="0"/>
      <c:txPr>
        <a:bodyPr/>
        <a:lstStyle/>
        <a:p>
          <a:pPr>
            <a:defRPr sz="9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Instämmer (4-5)</c:v>
                </c:pt>
              </c:strCache>
            </c:strRef>
          </c:tx>
          <c:spPr>
            <a:solidFill>
              <a:srgbClr val="75B99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Är ledarna vänliga mot skidåkarna</c:v>
                </c:pt>
                <c:pt idx="1">
                  <c:v>Bryr sig ledarna om idrottarna</c:v>
                </c:pt>
                <c:pt idx="2">
                  <c:v>Försöker ledarna hjälpa skidåkarna</c:v>
                </c:pt>
                <c:pt idx="3">
                  <c:v>Känner sig idrottarna välkomnade varje dag</c:v>
                </c:pt>
                <c:pt idx="4">
                  <c:v>Väljer vi själva om vi vill tävla eller inte</c:v>
                </c:pt>
                <c:pt idx="5">
                  <c:v>Accepterar ledarna skidåkarna för dem de är</c:v>
                </c:pt>
                <c:pt idx="6">
                  <c:v>Känner sig skidåkarna trygga</c:v>
                </c:pt>
              </c:strCache>
            </c:strRef>
          </c:cat>
          <c:val>
            <c:numRef>
              <c:f>Sheet1!$B$2:$B$8</c:f>
              <c:numCache>
                <c:formatCode>[&lt;3]"";0</c:formatCode>
                <c:ptCount val="7"/>
                <c:pt idx="0">
                  <c:v>95.703125</c:v>
                </c:pt>
                <c:pt idx="1">
                  <c:v>96.09375</c:v>
                </c:pt>
                <c:pt idx="2">
                  <c:v>96.456692913385794</c:v>
                </c:pt>
                <c:pt idx="3">
                  <c:v>96.774193548387103</c:v>
                </c:pt>
                <c:pt idx="4">
                  <c:v>97.265625</c:v>
                </c:pt>
                <c:pt idx="5">
                  <c:v>97.609561752988</c:v>
                </c:pt>
                <c:pt idx="6">
                  <c:v>97.967479674796706</c:v>
                </c:pt>
              </c:numCache>
            </c:numRef>
          </c:val>
          <c:extLst>
            <c:ext xmlns:c16="http://schemas.microsoft.com/office/drawing/2014/chart" uri="{C3380CC4-5D6E-409C-BE32-E72D297353CC}">
              <c16:uniqueId val="{0000000C-3C68-421E-B424-025D2C182F4C}"/>
            </c:ext>
          </c:extLst>
        </c:ser>
        <c:ser>
          <c:idx val="1"/>
          <c:order val="1"/>
          <c:tx>
            <c:strRef>
              <c:f>Sheet1!$C$1</c:f>
              <c:strCache>
                <c:ptCount val="1"/>
                <c:pt idx="0">
                  <c:v>(3)</c:v>
                </c:pt>
              </c:strCache>
            </c:strRef>
          </c:tx>
          <c:spPr>
            <a:solidFill>
              <a:srgbClr val="F3DDA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Är ledarna vänliga mot skidåkarna</c:v>
                </c:pt>
                <c:pt idx="1">
                  <c:v>Bryr sig ledarna om idrottarna</c:v>
                </c:pt>
                <c:pt idx="2">
                  <c:v>Försöker ledarna hjälpa skidåkarna</c:v>
                </c:pt>
                <c:pt idx="3">
                  <c:v>Känner sig idrottarna välkomnade varje dag</c:v>
                </c:pt>
                <c:pt idx="4">
                  <c:v>Väljer vi själva om vi vill tävla eller inte</c:v>
                </c:pt>
                <c:pt idx="5">
                  <c:v>Accepterar ledarna skidåkarna för dem de är</c:v>
                </c:pt>
                <c:pt idx="6">
                  <c:v>Känner sig skidåkarna trygga</c:v>
                </c:pt>
              </c:strCache>
            </c:strRef>
          </c:cat>
          <c:val>
            <c:numRef>
              <c:f>Sheet1!$C$2:$C$8</c:f>
              <c:numCache>
                <c:formatCode>[&lt;3]"";0</c:formatCode>
                <c:ptCount val="7"/>
                <c:pt idx="0">
                  <c:v>3.515625</c:v>
                </c:pt>
                <c:pt idx="1">
                  <c:v>2.734375</c:v>
                </c:pt>
                <c:pt idx="2">
                  <c:v>2.36220472440945</c:v>
                </c:pt>
                <c:pt idx="3">
                  <c:v>2.0161290322580601</c:v>
                </c:pt>
                <c:pt idx="4">
                  <c:v>1.5625</c:v>
                </c:pt>
                <c:pt idx="5">
                  <c:v>1.9920318725099599</c:v>
                </c:pt>
                <c:pt idx="6">
                  <c:v>1.2195121951219501</c:v>
                </c:pt>
              </c:numCache>
            </c:numRef>
          </c:val>
          <c:extLst>
            <c:ext xmlns:c16="http://schemas.microsoft.com/office/drawing/2014/chart" uri="{C3380CC4-5D6E-409C-BE32-E72D297353CC}">
              <c16:uniqueId val="{00000019-3C68-421E-B424-025D2C182F4C}"/>
            </c:ext>
          </c:extLst>
        </c:ser>
        <c:ser>
          <c:idx val="2"/>
          <c:order val="2"/>
          <c:tx>
            <c:strRef>
              <c:f>Sheet1!$D$1</c:f>
              <c:strCache>
                <c:ptCount val="1"/>
                <c:pt idx="0">
                  <c:v>Instämmer inte (1-2)</c:v>
                </c:pt>
              </c:strCache>
            </c:strRef>
          </c:tx>
          <c:spPr>
            <a:solidFill>
              <a:srgbClr val="C1646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Är ledarna vänliga mot skidåkarna</c:v>
                </c:pt>
                <c:pt idx="1">
                  <c:v>Bryr sig ledarna om idrottarna</c:v>
                </c:pt>
                <c:pt idx="2">
                  <c:v>Försöker ledarna hjälpa skidåkarna</c:v>
                </c:pt>
                <c:pt idx="3">
                  <c:v>Känner sig idrottarna välkomnade varje dag</c:v>
                </c:pt>
                <c:pt idx="4">
                  <c:v>Väljer vi själva om vi vill tävla eller inte</c:v>
                </c:pt>
                <c:pt idx="5">
                  <c:v>Accepterar ledarna skidåkarna för dem de är</c:v>
                </c:pt>
                <c:pt idx="6">
                  <c:v>Känner sig skidåkarna trygga</c:v>
                </c:pt>
              </c:strCache>
            </c:strRef>
          </c:cat>
          <c:val>
            <c:numRef>
              <c:f>Sheet1!$D$2:$D$8</c:f>
              <c:numCache>
                <c:formatCode>[&lt;3]"";0</c:formatCode>
                <c:ptCount val="7"/>
                <c:pt idx="0">
                  <c:v>0.390625</c:v>
                </c:pt>
                <c:pt idx="1">
                  <c:v>0.78125</c:v>
                </c:pt>
                <c:pt idx="2">
                  <c:v>1.1811023622047201</c:v>
                </c:pt>
                <c:pt idx="3">
                  <c:v>1.2096774193548401</c:v>
                </c:pt>
                <c:pt idx="4">
                  <c:v>0.78125</c:v>
                </c:pt>
                <c:pt idx="5">
                  <c:v>0.39840637450199201</c:v>
                </c:pt>
                <c:pt idx="6">
                  <c:v>0.81300813008130102</c:v>
                </c:pt>
              </c:numCache>
            </c:numRef>
          </c:val>
          <c:extLst>
            <c:ext xmlns:c16="http://schemas.microsoft.com/office/drawing/2014/chart" uri="{C3380CC4-5D6E-409C-BE32-E72D297353CC}">
              <c16:uniqueId val="{00000026-3C68-421E-B424-025D2C182F4C}"/>
            </c:ext>
          </c:extLst>
        </c:ser>
        <c:dLbls>
          <c:dLblPos val="ctr"/>
          <c:showLegendKey val="0"/>
          <c:showVal val="1"/>
          <c:showCatName val="0"/>
          <c:showSerName val="0"/>
          <c:showPercent val="0"/>
          <c:showBubbleSize val="0"/>
        </c:dLbls>
        <c:gapWidth val="50"/>
        <c:overlap val="100"/>
        <c:axId val="475725829"/>
        <c:axId val="559790236"/>
      </c:barChart>
      <c:catAx>
        <c:axId val="475725829"/>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1000" smtId="4294967295">
                <a:solidFill>
                  <a:srgbClr val="000000"/>
                </a:solidFill>
                <a:latin typeface="arial"/>
              </a:defRPr>
            </a:pPr>
            <a:endParaRPr lang="sv-SE"/>
          </a:p>
        </c:txPr>
        <c:crossAx val="559790236"/>
        <c:crosses val="autoZero"/>
        <c:auto val="0"/>
        <c:lblAlgn val="ctr"/>
        <c:lblOffset val="100"/>
        <c:noMultiLvlLbl val="0"/>
      </c:catAx>
      <c:valAx>
        <c:axId val="559790236"/>
        <c:scaling>
          <c:orientation val="minMax"/>
          <c:max val="1"/>
          <c:min val="0"/>
        </c:scaling>
        <c:delete val="0"/>
        <c:axPos val="b"/>
        <c:numFmt formatCode="0%"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475725829"/>
        <c:crosses val="autoZero"/>
        <c:crossBetween val="between"/>
        <c:majorUnit val="0.25"/>
      </c:valAx>
      <c:spPr>
        <a:solidFill>
          <a:srgbClr val="FFFFFF">
            <a:alpha val="0"/>
          </a:srgbClr>
        </a:solidFill>
      </c:spPr>
    </c:plotArea>
    <c:legend>
      <c:legendPos val="b"/>
      <c:layout>
        <c:manualLayout>
          <c:xMode val="edge"/>
          <c:yMode val="edge"/>
          <c:x val="0.47041999968691789"/>
          <c:y val="0.91930320750347383"/>
          <c:w val="0.43689344249463846"/>
          <c:h val="5.8637968967114408E-2"/>
        </c:manualLayout>
      </c:layout>
      <c:overlay val="0"/>
      <c:txPr>
        <a:bodyPr/>
        <a:lstStyle/>
        <a:p>
          <a:pPr>
            <a:defRPr sz="9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200" dirty="0"/>
              <a:t>Ålder</a:t>
            </a:r>
          </a:p>
        </c:rich>
      </c:tx>
      <c:overlay val="0"/>
    </c:title>
    <c:autoTitleDeleted val="0"/>
    <c:plotArea>
      <c:layout>
        <c:manualLayout>
          <c:layoutTarget val="inner"/>
          <c:xMode val="edge"/>
          <c:yMode val="edge"/>
          <c:x val="0.13666436710516924"/>
          <c:y val="0.12987012987012986"/>
          <c:w val="0.80873587553821635"/>
          <c:h val="0.60533336741998156"/>
        </c:manualLayout>
      </c:layout>
      <c:barChart>
        <c:barDir val="bar"/>
        <c:grouping val="clustered"/>
        <c:varyColors val="0"/>
        <c:ser>
          <c:idx val="0"/>
          <c:order val="0"/>
          <c:tx>
            <c:strRef>
              <c:f>Sheet1!$B$1</c:f>
              <c:strCache>
                <c:ptCount val="1"/>
                <c:pt idx="0">
                  <c:v>2022</c:v>
                </c:pt>
              </c:strCache>
            </c:strRef>
          </c:tx>
          <c:spPr>
            <a:solidFill>
              <a:srgbClr val="92E7E2"/>
            </a:solidFill>
          </c:spPr>
          <c:invertIfNegative val="0"/>
          <c:dLbls>
            <c:dLbl>
              <c:idx val="0"/>
              <c:tx>
                <c:rich>
                  <a:bodyPr wrap="none">
                    <a:spAutoFit/>
                  </a:bodyPr>
                  <a:lstStyle/>
                  <a:p>
                    <a:pPr>
                      <a:defRPr/>
                    </a:pPr>
                    <a:fld id="{09F58C8A-BAEF-4594-83C9-5BF9478A900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45FF-4214-845B-378174FF3015}"/>
                </c:ext>
              </c:extLst>
            </c:dLbl>
            <c:dLbl>
              <c:idx val="1"/>
              <c:tx>
                <c:rich>
                  <a:bodyPr wrap="none">
                    <a:spAutoFit/>
                  </a:bodyPr>
                  <a:lstStyle/>
                  <a:p>
                    <a:pPr>
                      <a:defRPr/>
                    </a:pPr>
                    <a:fld id="{D5E70C84-908D-4BDA-B55E-12155A5B3D5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45FF-4214-845B-378174FF3015}"/>
                </c:ext>
              </c:extLst>
            </c:dLbl>
            <c:dLbl>
              <c:idx val="2"/>
              <c:tx>
                <c:rich>
                  <a:bodyPr wrap="none">
                    <a:spAutoFit/>
                  </a:bodyPr>
                  <a:lstStyle/>
                  <a:p>
                    <a:pPr>
                      <a:defRPr/>
                    </a:pPr>
                    <a:fld id="{066660B2-A3D3-4D4F-9D81-7E4846A3B5F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45FF-4214-845B-378174FF3015}"/>
                </c:ext>
              </c:extLst>
            </c:dLbl>
            <c:dLbl>
              <c:idx val="3"/>
              <c:tx>
                <c:rich>
                  <a:bodyPr wrap="none">
                    <a:spAutoFit/>
                  </a:bodyPr>
                  <a:lstStyle/>
                  <a:p>
                    <a:pPr>
                      <a:defRPr/>
                    </a:pPr>
                    <a:fld id="{077C8B7E-78C4-4B35-833B-49F2FE936E4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45FF-4214-845B-378174FF3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16 år</c:v>
                </c:pt>
                <c:pt idx="1">
                  <c:v>15 år</c:v>
                </c:pt>
                <c:pt idx="2">
                  <c:v>14 år</c:v>
                </c:pt>
                <c:pt idx="3">
                  <c:v>13 år</c:v>
                </c:pt>
              </c:strCache>
            </c:strRef>
          </c:cat>
          <c:val>
            <c:numRef>
              <c:f>Sheet1!$B$2:$B$5</c:f>
              <c:numCache>
                <c:formatCode>0</c:formatCode>
                <c:ptCount val="4"/>
                <c:pt idx="0">
                  <c:v>20.382165605095501</c:v>
                </c:pt>
                <c:pt idx="1">
                  <c:v>31.847133757961799</c:v>
                </c:pt>
                <c:pt idx="2">
                  <c:v>26.751592356687901</c:v>
                </c:pt>
                <c:pt idx="3">
                  <c:v>21.019108280254802</c:v>
                </c:pt>
              </c:numCache>
            </c:numRef>
          </c:val>
          <c:extLst>
            <c:ext xmlns:c16="http://schemas.microsoft.com/office/drawing/2014/chart" uri="{C3380CC4-5D6E-409C-BE32-E72D297353CC}">
              <c16:uniqueId val="{00000004-45FF-4214-845B-378174FF3015}"/>
            </c:ext>
          </c:extLst>
        </c:ser>
        <c:ser>
          <c:idx val="1"/>
          <c:order val="1"/>
          <c:tx>
            <c:strRef>
              <c:f>Sheet1!$C$1</c:f>
              <c:strCache>
                <c:ptCount val="1"/>
                <c:pt idx="0">
                  <c:v>2023</c:v>
                </c:pt>
              </c:strCache>
            </c:strRef>
          </c:tx>
          <c:spPr>
            <a:solidFill>
              <a:srgbClr val="EBBC71"/>
            </a:solidFill>
          </c:spPr>
          <c:invertIfNegative val="0"/>
          <c:dLbls>
            <c:dLbl>
              <c:idx val="0"/>
              <c:tx>
                <c:rich>
                  <a:bodyPr wrap="none">
                    <a:spAutoFit/>
                  </a:bodyPr>
                  <a:lstStyle/>
                  <a:p>
                    <a:pPr>
                      <a:defRPr/>
                    </a:pPr>
                    <a:fld id="{C33666D7-0B5A-41DB-B14A-8AB74F992A0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45FF-4214-845B-378174FF3015}"/>
                </c:ext>
              </c:extLst>
            </c:dLbl>
            <c:dLbl>
              <c:idx val="1"/>
              <c:tx>
                <c:rich>
                  <a:bodyPr wrap="none">
                    <a:spAutoFit/>
                  </a:bodyPr>
                  <a:lstStyle/>
                  <a:p>
                    <a:pPr>
                      <a:defRPr/>
                    </a:pPr>
                    <a:fld id="{D9FAF99A-0BFA-4DCF-AE4D-5ADE23DE1CF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45FF-4214-845B-378174FF3015}"/>
                </c:ext>
              </c:extLst>
            </c:dLbl>
            <c:dLbl>
              <c:idx val="2"/>
              <c:tx>
                <c:rich>
                  <a:bodyPr wrap="none">
                    <a:spAutoFit/>
                  </a:bodyPr>
                  <a:lstStyle/>
                  <a:p>
                    <a:pPr>
                      <a:defRPr/>
                    </a:pPr>
                    <a:fld id="{B0095279-5EA0-481C-9C72-CABEA6B89A4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45FF-4214-845B-378174FF3015}"/>
                </c:ext>
              </c:extLst>
            </c:dLbl>
            <c:dLbl>
              <c:idx val="3"/>
              <c:tx>
                <c:rich>
                  <a:bodyPr wrap="none">
                    <a:spAutoFit/>
                  </a:bodyPr>
                  <a:lstStyle/>
                  <a:p>
                    <a:pPr>
                      <a:defRPr/>
                    </a:pPr>
                    <a:fld id="{60B45958-1D2A-45CA-860C-72D5A192792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45FF-4214-845B-378174FF3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16 år</c:v>
                </c:pt>
                <c:pt idx="1">
                  <c:v>15 år</c:v>
                </c:pt>
                <c:pt idx="2">
                  <c:v>14 år</c:v>
                </c:pt>
                <c:pt idx="3">
                  <c:v>13 år</c:v>
                </c:pt>
              </c:strCache>
            </c:strRef>
          </c:cat>
          <c:val>
            <c:numRef>
              <c:f>Sheet1!$C$2:$C$5</c:f>
              <c:numCache>
                <c:formatCode>0</c:formatCode>
                <c:ptCount val="4"/>
                <c:pt idx="0">
                  <c:v>15.1960784313725</c:v>
                </c:pt>
                <c:pt idx="1">
                  <c:v>24.019607843137301</c:v>
                </c:pt>
                <c:pt idx="2">
                  <c:v>31.372549019607799</c:v>
                </c:pt>
                <c:pt idx="3">
                  <c:v>29.411764705882401</c:v>
                </c:pt>
              </c:numCache>
            </c:numRef>
          </c:val>
          <c:extLst>
            <c:ext xmlns:c16="http://schemas.microsoft.com/office/drawing/2014/chart" uri="{C3380CC4-5D6E-409C-BE32-E72D297353CC}">
              <c16:uniqueId val="{00000009-45FF-4214-845B-378174FF3015}"/>
            </c:ext>
          </c:extLst>
        </c:ser>
        <c:ser>
          <c:idx val="2"/>
          <c:order val="2"/>
          <c:tx>
            <c:strRef>
              <c:f>Sheet1!$D$1</c:f>
              <c:strCache>
                <c:ptCount val="1"/>
                <c:pt idx="0">
                  <c:v>2024</c:v>
                </c:pt>
              </c:strCache>
            </c:strRef>
          </c:tx>
          <c:spPr>
            <a:solidFill>
              <a:srgbClr val="624764"/>
            </a:solidFill>
          </c:spPr>
          <c:invertIfNegative val="0"/>
          <c:dLbls>
            <c:dLbl>
              <c:idx val="0"/>
              <c:tx>
                <c:rich>
                  <a:bodyPr wrap="none">
                    <a:spAutoFit/>
                  </a:bodyPr>
                  <a:lstStyle/>
                  <a:p>
                    <a:pPr>
                      <a:defRPr/>
                    </a:pPr>
                    <a:fld id="{5D1EABF8-4B60-4DC3-BFB2-F9CB54ED4D8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45FF-4214-845B-378174FF3015}"/>
                </c:ext>
              </c:extLst>
            </c:dLbl>
            <c:dLbl>
              <c:idx val="1"/>
              <c:tx>
                <c:rich>
                  <a:bodyPr wrap="none">
                    <a:spAutoFit/>
                  </a:bodyPr>
                  <a:lstStyle/>
                  <a:p>
                    <a:pPr>
                      <a:defRPr/>
                    </a:pPr>
                    <a:fld id="{9FAF6E9D-E8D0-4154-BE6E-6CEEAC1ED5B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45FF-4214-845B-378174FF3015}"/>
                </c:ext>
              </c:extLst>
            </c:dLbl>
            <c:dLbl>
              <c:idx val="2"/>
              <c:tx>
                <c:rich>
                  <a:bodyPr wrap="none">
                    <a:spAutoFit/>
                  </a:bodyPr>
                  <a:lstStyle/>
                  <a:p>
                    <a:pPr>
                      <a:defRPr/>
                    </a:pPr>
                    <a:fld id="{1991EF14-0F2C-4821-AEC8-722BB1210E1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45FF-4214-845B-378174FF3015}"/>
                </c:ext>
              </c:extLst>
            </c:dLbl>
            <c:dLbl>
              <c:idx val="3"/>
              <c:tx>
                <c:rich>
                  <a:bodyPr wrap="none">
                    <a:spAutoFit/>
                  </a:bodyPr>
                  <a:lstStyle/>
                  <a:p>
                    <a:pPr>
                      <a:defRPr/>
                    </a:pPr>
                    <a:fld id="{44C64269-2301-426F-89D1-B851060C6B3B}"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45FF-4214-845B-378174FF3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16 år</c:v>
                </c:pt>
                <c:pt idx="1">
                  <c:v>15 år</c:v>
                </c:pt>
                <c:pt idx="2">
                  <c:v>14 år</c:v>
                </c:pt>
                <c:pt idx="3">
                  <c:v>13 år</c:v>
                </c:pt>
              </c:strCache>
            </c:strRef>
          </c:cat>
          <c:val>
            <c:numRef>
              <c:f>Sheet1!$D$2:$D$5</c:f>
              <c:numCache>
                <c:formatCode>0</c:formatCode>
                <c:ptCount val="4"/>
                <c:pt idx="0">
                  <c:v>24.609375</c:v>
                </c:pt>
                <c:pt idx="1">
                  <c:v>25.390625</c:v>
                </c:pt>
                <c:pt idx="2">
                  <c:v>27.734375</c:v>
                </c:pt>
                <c:pt idx="3">
                  <c:v>22.265625</c:v>
                </c:pt>
              </c:numCache>
            </c:numRef>
          </c:val>
          <c:extLst>
            <c:ext xmlns:c16="http://schemas.microsoft.com/office/drawing/2014/chart" uri="{C3380CC4-5D6E-409C-BE32-E72D297353CC}">
              <c16:uniqueId val="{0000000E-45FF-4214-845B-378174FF3015}"/>
            </c:ext>
          </c:extLst>
        </c:ser>
        <c:dLbls>
          <c:showLegendKey val="0"/>
          <c:showVal val="0"/>
          <c:showCatName val="0"/>
          <c:showSerName val="0"/>
          <c:showPercent val="0"/>
          <c:showBubbleSize val="0"/>
        </c:dLbls>
        <c:gapWidth val="50"/>
        <c:overlap val="-16"/>
        <c:axId val="1077248960"/>
        <c:axId val="693219514"/>
      </c:barChart>
      <c:catAx>
        <c:axId val="1077248960"/>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693219514"/>
        <c:crosses val="autoZero"/>
        <c:auto val="0"/>
        <c:lblAlgn val="ctr"/>
        <c:lblOffset val="100"/>
        <c:noMultiLvlLbl val="0"/>
      </c:catAx>
      <c:valAx>
        <c:axId val="693219514"/>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077248960"/>
        <c:crosses val="autoZero"/>
        <c:crossBetween val="between"/>
        <c:majorUnit val="25"/>
      </c:valAx>
      <c:spPr>
        <a:solidFill>
          <a:srgbClr val="FFFFFF">
            <a:alpha val="0"/>
          </a:srgbClr>
        </a:solidFill>
      </c:spPr>
    </c:plotArea>
    <c:legend>
      <c:legendPos val="b"/>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a:ln>
      <a:noFill/>
    </a:ln>
  </c:spPr>
  <c:txPr>
    <a:bodyPr/>
    <a:lstStyle/>
    <a:p>
      <a:pPr>
        <a:defRPr smtId="4294967295">
          <a:latin typeface="arial"/>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Instämmer (4-5)</c:v>
                </c:pt>
              </c:strCache>
            </c:strRef>
          </c:tx>
          <c:spPr>
            <a:solidFill>
              <a:srgbClr val="75B99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Har skidåkarna möjlighet att påverka verksamheten (innehåll i träningen, gemensamma aktiviteter, vilka läger vi åker på mm)</c:v>
                </c:pt>
                <c:pt idx="1">
                  <c:v>Vill ledarna lära känna alla skidåkare</c:v>
                </c:pt>
                <c:pt idx="2">
                  <c:v>Lyssnar ledarna på skidåkarna</c:v>
                </c:pt>
                <c:pt idx="3">
                  <c:v>Känner sig skidåkarna rättvist behandlade</c:v>
                </c:pt>
                <c:pt idx="4">
                  <c:v>Uppskattas alla skidåkare för dem de är</c:v>
                </c:pt>
              </c:strCache>
            </c:strRef>
          </c:cat>
          <c:val>
            <c:numRef>
              <c:f>Sheet1!$B$2:$B$6</c:f>
              <c:numCache>
                <c:formatCode>[&lt;3]"";0</c:formatCode>
                <c:ptCount val="5"/>
                <c:pt idx="0">
                  <c:v>69.076305220883498</c:v>
                </c:pt>
                <c:pt idx="1">
                  <c:v>90.873015873015902</c:v>
                </c:pt>
                <c:pt idx="2">
                  <c:v>91.796875</c:v>
                </c:pt>
                <c:pt idx="3">
                  <c:v>92.490118577075094</c:v>
                </c:pt>
                <c:pt idx="4">
                  <c:v>92.8286852589641</c:v>
                </c:pt>
              </c:numCache>
            </c:numRef>
          </c:val>
          <c:extLst>
            <c:ext xmlns:c16="http://schemas.microsoft.com/office/drawing/2014/chart" uri="{C3380CC4-5D6E-409C-BE32-E72D297353CC}">
              <c16:uniqueId val="{0000000C-3C68-421E-B424-025D2C182F4C}"/>
            </c:ext>
          </c:extLst>
        </c:ser>
        <c:ser>
          <c:idx val="1"/>
          <c:order val="1"/>
          <c:tx>
            <c:strRef>
              <c:f>Sheet1!$C$1</c:f>
              <c:strCache>
                <c:ptCount val="1"/>
                <c:pt idx="0">
                  <c:v>(3)</c:v>
                </c:pt>
              </c:strCache>
            </c:strRef>
          </c:tx>
          <c:spPr>
            <a:solidFill>
              <a:srgbClr val="F3DDA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Har skidåkarna möjlighet att påverka verksamheten (innehåll i träningen, gemensamma aktiviteter, vilka läger vi åker på mm)</c:v>
                </c:pt>
                <c:pt idx="1">
                  <c:v>Vill ledarna lära känna alla skidåkare</c:v>
                </c:pt>
                <c:pt idx="2">
                  <c:v>Lyssnar ledarna på skidåkarna</c:v>
                </c:pt>
                <c:pt idx="3">
                  <c:v>Känner sig skidåkarna rättvist behandlade</c:v>
                </c:pt>
                <c:pt idx="4">
                  <c:v>Uppskattas alla skidåkare för dem de är</c:v>
                </c:pt>
              </c:strCache>
            </c:strRef>
          </c:cat>
          <c:val>
            <c:numRef>
              <c:f>Sheet1!$C$2:$C$6</c:f>
              <c:numCache>
                <c:formatCode>[&lt;3]"";0</c:formatCode>
                <c:ptCount val="5"/>
                <c:pt idx="0">
                  <c:v>24.096385542168701</c:v>
                </c:pt>
                <c:pt idx="1">
                  <c:v>7.9365079365079403</c:v>
                </c:pt>
                <c:pt idx="2">
                  <c:v>6.25</c:v>
                </c:pt>
                <c:pt idx="3">
                  <c:v>5.5335968379446596</c:v>
                </c:pt>
                <c:pt idx="4">
                  <c:v>6.3745019920318704</c:v>
                </c:pt>
              </c:numCache>
            </c:numRef>
          </c:val>
          <c:extLst>
            <c:ext xmlns:c16="http://schemas.microsoft.com/office/drawing/2014/chart" uri="{C3380CC4-5D6E-409C-BE32-E72D297353CC}">
              <c16:uniqueId val="{00000019-3C68-421E-B424-025D2C182F4C}"/>
            </c:ext>
          </c:extLst>
        </c:ser>
        <c:ser>
          <c:idx val="2"/>
          <c:order val="2"/>
          <c:tx>
            <c:strRef>
              <c:f>Sheet1!$D$1</c:f>
              <c:strCache>
                <c:ptCount val="1"/>
                <c:pt idx="0">
                  <c:v>Instämmer inte (1-2)</c:v>
                </c:pt>
              </c:strCache>
            </c:strRef>
          </c:tx>
          <c:spPr>
            <a:solidFill>
              <a:srgbClr val="C1646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Har skidåkarna möjlighet att påverka verksamheten (innehåll i träningen, gemensamma aktiviteter, vilka läger vi åker på mm)</c:v>
                </c:pt>
                <c:pt idx="1">
                  <c:v>Vill ledarna lära känna alla skidåkare</c:v>
                </c:pt>
                <c:pt idx="2">
                  <c:v>Lyssnar ledarna på skidåkarna</c:v>
                </c:pt>
                <c:pt idx="3">
                  <c:v>Känner sig skidåkarna rättvist behandlade</c:v>
                </c:pt>
                <c:pt idx="4">
                  <c:v>Uppskattas alla skidåkare för dem de är</c:v>
                </c:pt>
              </c:strCache>
            </c:strRef>
          </c:cat>
          <c:val>
            <c:numRef>
              <c:f>Sheet1!$D$2:$D$6</c:f>
              <c:numCache>
                <c:formatCode>[&lt;3]"";0</c:formatCode>
                <c:ptCount val="5"/>
                <c:pt idx="0">
                  <c:v>6.8273092369477899</c:v>
                </c:pt>
                <c:pt idx="1">
                  <c:v>1.19047619047619</c:v>
                </c:pt>
                <c:pt idx="2">
                  <c:v>1.5625</c:v>
                </c:pt>
                <c:pt idx="3">
                  <c:v>1.97628458498024</c:v>
                </c:pt>
                <c:pt idx="4">
                  <c:v>0.79681274900398402</c:v>
                </c:pt>
              </c:numCache>
            </c:numRef>
          </c:val>
          <c:extLst>
            <c:ext xmlns:c16="http://schemas.microsoft.com/office/drawing/2014/chart" uri="{C3380CC4-5D6E-409C-BE32-E72D297353CC}">
              <c16:uniqueId val="{00000026-3C68-421E-B424-025D2C182F4C}"/>
            </c:ext>
          </c:extLst>
        </c:ser>
        <c:dLbls>
          <c:dLblPos val="ctr"/>
          <c:showLegendKey val="0"/>
          <c:showVal val="1"/>
          <c:showCatName val="0"/>
          <c:showSerName val="0"/>
          <c:showPercent val="0"/>
          <c:showBubbleSize val="0"/>
        </c:dLbls>
        <c:gapWidth val="50"/>
        <c:overlap val="100"/>
        <c:axId val="475725829"/>
        <c:axId val="559790236"/>
      </c:barChart>
      <c:catAx>
        <c:axId val="475725829"/>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1000" smtId="4294967295">
                <a:solidFill>
                  <a:srgbClr val="000000"/>
                </a:solidFill>
                <a:latin typeface="arial"/>
              </a:defRPr>
            </a:pPr>
            <a:endParaRPr lang="sv-SE"/>
          </a:p>
        </c:txPr>
        <c:crossAx val="559790236"/>
        <c:crosses val="autoZero"/>
        <c:auto val="0"/>
        <c:lblAlgn val="ctr"/>
        <c:lblOffset val="100"/>
        <c:noMultiLvlLbl val="0"/>
      </c:catAx>
      <c:valAx>
        <c:axId val="559790236"/>
        <c:scaling>
          <c:orientation val="minMax"/>
          <c:max val="1"/>
          <c:min val="0"/>
        </c:scaling>
        <c:delete val="0"/>
        <c:axPos val="b"/>
        <c:numFmt formatCode="0%"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475725829"/>
        <c:crosses val="autoZero"/>
        <c:crossBetween val="between"/>
        <c:majorUnit val="0.25"/>
      </c:valAx>
      <c:spPr>
        <a:solidFill>
          <a:srgbClr val="FFFFFF">
            <a:alpha val="0"/>
          </a:srgbClr>
        </a:solidFill>
      </c:spPr>
    </c:plotArea>
    <c:legend>
      <c:legendPos val="b"/>
      <c:layout>
        <c:manualLayout>
          <c:xMode val="edge"/>
          <c:yMode val="edge"/>
          <c:x val="0.47192952521093912"/>
          <c:y val="0.91520871931449743"/>
          <c:w val="0.48556440882265461"/>
          <c:h val="6.2732457156090785E-2"/>
        </c:manualLayout>
      </c:layout>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Instämmer (4-5)</c:v>
                </c:pt>
              </c:strCache>
            </c:strRef>
          </c:tx>
          <c:spPr>
            <a:solidFill>
              <a:srgbClr val="75B99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Jag tror att jag kommer att sluta med längdåkning någon gång de närmaste tre säsongerna</c:v>
                </c:pt>
                <c:pt idx="1">
                  <c:v>Jag planerar att fortsätta med längdåkning nästa säsong</c:v>
                </c:pt>
              </c:strCache>
            </c:strRef>
          </c:cat>
          <c:val>
            <c:numRef>
              <c:f>Sheet1!$B$2:$B$3</c:f>
              <c:numCache>
                <c:formatCode>0</c:formatCode>
                <c:ptCount val="2"/>
                <c:pt idx="0">
                  <c:v>11.914893617021299</c:v>
                </c:pt>
                <c:pt idx="1">
                  <c:v>92.857142857142904</c:v>
                </c:pt>
              </c:numCache>
            </c:numRef>
          </c:val>
          <c:extLst>
            <c:ext xmlns:c16="http://schemas.microsoft.com/office/drawing/2014/chart" uri="{C3380CC4-5D6E-409C-BE32-E72D297353CC}">
              <c16:uniqueId val="{00000002-B89D-4862-9A04-FC2FFAADB185}"/>
            </c:ext>
          </c:extLst>
        </c:ser>
        <c:ser>
          <c:idx val="1"/>
          <c:order val="1"/>
          <c:tx>
            <c:strRef>
              <c:f>Sheet1!$C$1</c:f>
              <c:strCache>
                <c:ptCount val="1"/>
                <c:pt idx="0">
                  <c:v>(3)</c:v>
                </c:pt>
              </c:strCache>
            </c:strRef>
          </c:tx>
          <c:spPr>
            <a:solidFill>
              <a:srgbClr val="F3DDA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Jag tror att jag kommer att sluta med längdåkning någon gång de närmaste tre säsongerna</c:v>
                </c:pt>
                <c:pt idx="1">
                  <c:v>Jag planerar att fortsätta med längdåkning nästa säsong</c:v>
                </c:pt>
              </c:strCache>
            </c:strRef>
          </c:cat>
          <c:val>
            <c:numRef>
              <c:f>Sheet1!$C$2:$C$3</c:f>
              <c:numCache>
                <c:formatCode>0</c:formatCode>
                <c:ptCount val="2"/>
                <c:pt idx="0">
                  <c:v>9.7872340425531892</c:v>
                </c:pt>
                <c:pt idx="1">
                  <c:v>3.5714285714285698</c:v>
                </c:pt>
              </c:numCache>
            </c:numRef>
          </c:val>
          <c:extLst>
            <c:ext xmlns:c16="http://schemas.microsoft.com/office/drawing/2014/chart" uri="{C3380CC4-5D6E-409C-BE32-E72D297353CC}">
              <c16:uniqueId val="{00000005-B89D-4862-9A04-FC2FFAADB185}"/>
            </c:ext>
          </c:extLst>
        </c:ser>
        <c:ser>
          <c:idx val="2"/>
          <c:order val="2"/>
          <c:tx>
            <c:strRef>
              <c:f>Sheet1!$D$1</c:f>
              <c:strCache>
                <c:ptCount val="1"/>
                <c:pt idx="0">
                  <c:v>Instämmer inte (1-2)</c:v>
                </c:pt>
              </c:strCache>
            </c:strRef>
          </c:tx>
          <c:spPr>
            <a:solidFill>
              <a:srgbClr val="C1646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Jag tror att jag kommer att sluta med längdåkning någon gång de närmaste tre säsongerna</c:v>
                </c:pt>
                <c:pt idx="1">
                  <c:v>Jag planerar att fortsätta med längdåkning nästa säsong</c:v>
                </c:pt>
              </c:strCache>
            </c:strRef>
          </c:cat>
          <c:val>
            <c:numRef>
              <c:f>Sheet1!$D$2:$D$3</c:f>
              <c:numCache>
                <c:formatCode>0</c:formatCode>
                <c:ptCount val="2"/>
                <c:pt idx="0">
                  <c:v>78.297872340425499</c:v>
                </c:pt>
                <c:pt idx="1">
                  <c:v>3.5714285714285698</c:v>
                </c:pt>
              </c:numCache>
            </c:numRef>
          </c:val>
          <c:extLst>
            <c:ext xmlns:c16="http://schemas.microsoft.com/office/drawing/2014/chart" uri="{C3380CC4-5D6E-409C-BE32-E72D297353CC}">
              <c16:uniqueId val="{00000008-B89D-4862-9A04-FC2FFAADB185}"/>
            </c:ext>
          </c:extLst>
        </c:ser>
        <c:dLbls>
          <c:dLblPos val="ctr"/>
          <c:showLegendKey val="0"/>
          <c:showVal val="1"/>
          <c:showCatName val="0"/>
          <c:showSerName val="0"/>
          <c:showPercent val="0"/>
          <c:showBubbleSize val="0"/>
        </c:dLbls>
        <c:gapWidth val="50"/>
        <c:overlap val="100"/>
        <c:axId val="510830738"/>
        <c:axId val="1925945364"/>
      </c:barChart>
      <c:catAx>
        <c:axId val="510830738"/>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1000" smtId="4294967295">
                <a:solidFill>
                  <a:srgbClr val="000000"/>
                </a:solidFill>
                <a:latin typeface="arial"/>
              </a:defRPr>
            </a:pPr>
            <a:endParaRPr lang="sv-SE"/>
          </a:p>
        </c:txPr>
        <c:crossAx val="1925945364"/>
        <c:crosses val="autoZero"/>
        <c:auto val="0"/>
        <c:lblAlgn val="ctr"/>
        <c:lblOffset val="100"/>
        <c:noMultiLvlLbl val="0"/>
      </c:catAx>
      <c:valAx>
        <c:axId val="1925945364"/>
        <c:scaling>
          <c:orientation val="minMax"/>
          <c:max val="1"/>
          <c:min val="0"/>
        </c:scaling>
        <c:delete val="0"/>
        <c:axPos val="b"/>
        <c:numFmt formatCode="0%"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510830738"/>
        <c:crosses val="autoZero"/>
        <c:crossBetween val="between"/>
        <c:majorUnit val="0.25"/>
      </c:valAx>
      <c:spPr>
        <a:solidFill>
          <a:srgbClr val="FFFFFF">
            <a:alpha val="0"/>
          </a:srgbClr>
        </a:solidFill>
      </c:spPr>
    </c:plotArea>
    <c:legend>
      <c:legendPos val="b"/>
      <c:layout>
        <c:manualLayout>
          <c:xMode val="edge"/>
          <c:yMode val="edge"/>
          <c:x val="0.47192952521093912"/>
          <c:y val="0.86984634115995108"/>
          <c:w val="0.48556440882265461"/>
          <c:h val="9.6293613693322191E-2"/>
        </c:manualLayout>
      </c:layout>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000" dirty="0"/>
              <a:t>Andelen instämmande på frågor som berör </a:t>
            </a:r>
          </a:p>
          <a:p>
            <a:pPr>
              <a:defRPr/>
            </a:pPr>
            <a:r>
              <a:rPr lang="sv-SE" sz="1000" dirty="0"/>
              <a:t>varför de deltar i idrotten (s.</a:t>
            </a:r>
            <a:r>
              <a:rPr lang="sv-SE" sz="1000" baseline="0" dirty="0"/>
              <a:t> 23).</a:t>
            </a:r>
            <a:r>
              <a:rPr lang="sv-SE" sz="1000" dirty="0"/>
              <a:t> Jämförelse mellan dem</a:t>
            </a:r>
            <a:r>
              <a:rPr lang="sv-SE" sz="1000" baseline="0" dirty="0"/>
              <a:t> som upplever att de har respektive inte har möjlighet att påverka verksamheten (s. 26)</a:t>
            </a:r>
            <a:r>
              <a:rPr lang="sv-SE" sz="1000" dirty="0"/>
              <a:t> </a:t>
            </a:r>
          </a:p>
        </c:rich>
      </c:tx>
      <c:overlay val="0"/>
    </c:title>
    <c:autoTitleDeleted val="0"/>
    <c:plotArea>
      <c:layout/>
      <c:barChart>
        <c:barDir val="bar"/>
        <c:grouping val="clustered"/>
        <c:varyColors val="0"/>
        <c:ser>
          <c:idx val="0"/>
          <c:order val="0"/>
          <c:tx>
            <c:strRef>
              <c:f>Sheet1!$B$1</c:f>
              <c:strCache>
                <c:ptCount val="1"/>
                <c:pt idx="0">
                  <c:v>Anser att de kan påverka verksamheten i låg grad (1-2)</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…för att jag trivs med det</c:v>
                </c:pt>
                <c:pt idx="1">
                  <c:v>…för att det är kul</c:v>
                </c:pt>
              </c:strCache>
            </c:strRef>
          </c:cat>
          <c:val>
            <c:numRef>
              <c:f>Sheet1!$B$2:$B$3</c:f>
              <c:numCache>
                <c:formatCode>0</c:formatCode>
                <c:ptCount val="2"/>
                <c:pt idx="0">
                  <c:v>76.470588235294102</c:v>
                </c:pt>
                <c:pt idx="1">
                  <c:v>88.235294117647101</c:v>
                </c:pt>
              </c:numCache>
            </c:numRef>
          </c:val>
          <c:extLst>
            <c:ext xmlns:c16="http://schemas.microsoft.com/office/drawing/2014/chart" uri="{C3380CC4-5D6E-409C-BE32-E72D297353CC}">
              <c16:uniqueId val="{00000000-3EA7-455C-9E82-5E78203F707B}"/>
            </c:ext>
          </c:extLst>
        </c:ser>
        <c:ser>
          <c:idx val="1"/>
          <c:order val="1"/>
          <c:tx>
            <c:strRef>
              <c:f>Sheet1!$C$1</c:f>
              <c:strCache>
                <c:ptCount val="1"/>
                <c:pt idx="0">
                  <c:v>Anser att de kan påverka verksamheten i hög grad (4-5)</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…för att jag trivs med det</c:v>
                </c:pt>
                <c:pt idx="1">
                  <c:v>…för att det är kul</c:v>
                </c:pt>
              </c:strCache>
            </c:strRef>
          </c:cat>
          <c:val>
            <c:numRef>
              <c:f>Sheet1!$C$2:$C$3</c:f>
              <c:numCache>
                <c:formatCode>0</c:formatCode>
                <c:ptCount val="2"/>
                <c:pt idx="0">
                  <c:v>97.093023255814003</c:v>
                </c:pt>
                <c:pt idx="1">
                  <c:v>98.255813953488399</c:v>
                </c:pt>
              </c:numCache>
            </c:numRef>
          </c:val>
          <c:extLst>
            <c:ext xmlns:c16="http://schemas.microsoft.com/office/drawing/2014/chart" uri="{C3380CC4-5D6E-409C-BE32-E72D297353CC}">
              <c16:uniqueId val="{00000001-3EA7-455C-9E82-5E78203F707B}"/>
            </c:ext>
          </c:extLst>
        </c:ser>
        <c:dLbls>
          <c:dLblPos val="outEnd"/>
          <c:showLegendKey val="0"/>
          <c:showVal val="1"/>
          <c:showCatName val="0"/>
          <c:showSerName val="0"/>
          <c:showPercent val="0"/>
          <c:showBubbleSize val="0"/>
        </c:dLbls>
        <c:gapWidth val="70"/>
        <c:overlap val="-16"/>
        <c:axId val="1952948590"/>
        <c:axId val="1841949876"/>
      </c:barChart>
      <c:catAx>
        <c:axId val="1952948590"/>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1841949876"/>
        <c:crosses val="autoZero"/>
        <c:auto val="0"/>
        <c:lblAlgn val="ctr"/>
        <c:lblOffset val="100"/>
        <c:noMultiLvlLbl val="0"/>
      </c:catAx>
      <c:valAx>
        <c:axId val="1841949876"/>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952948590"/>
        <c:crosses val="autoZero"/>
        <c:crossBetween val="between"/>
        <c:majorUnit val="25"/>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000" dirty="0"/>
              <a:t>Andelen instämmande på påståendet ”I min träningsgrupp uppskattas</a:t>
            </a:r>
            <a:r>
              <a:rPr lang="sv-SE" sz="1000" baseline="0" dirty="0"/>
              <a:t> alla skidåkare för dem de är”. </a:t>
            </a:r>
            <a:r>
              <a:rPr lang="sv-SE" sz="1000" b="1" i="0" u="none" strike="noStrike" kern="1200" baseline="0" dirty="0">
                <a:solidFill>
                  <a:srgbClr val="212121"/>
                </a:solidFill>
                <a:latin typeface="arial"/>
              </a:rPr>
              <a:t>Jämförelse mellan dem som upplever att de har respektive inte har möjlighet att påverka verksamheten (s. 26)</a:t>
            </a:r>
            <a:endParaRPr lang="sv-SE" sz="1000" dirty="0"/>
          </a:p>
        </c:rich>
      </c:tx>
      <c:overlay val="0"/>
    </c:title>
    <c:autoTitleDeleted val="0"/>
    <c:plotArea>
      <c:layout/>
      <c:barChart>
        <c:barDir val="bar"/>
        <c:grouping val="clustered"/>
        <c:varyColors val="0"/>
        <c:ser>
          <c:idx val="0"/>
          <c:order val="0"/>
          <c:tx>
            <c:strRef>
              <c:f>Sheet1!$B$1</c:f>
              <c:strCache>
                <c:ptCount val="1"/>
                <c:pt idx="0">
                  <c:v>Anser att de kan påverka verksamheten i låg grad (1-2)</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Uppskattas alla skidåkare för dem de är</c:v>
                </c:pt>
              </c:strCache>
            </c:strRef>
          </c:cat>
          <c:val>
            <c:numRef>
              <c:f>Sheet1!$B$2</c:f>
              <c:numCache>
                <c:formatCode>0</c:formatCode>
                <c:ptCount val="1"/>
                <c:pt idx="0">
                  <c:v>64.705882352941202</c:v>
                </c:pt>
              </c:numCache>
            </c:numRef>
          </c:val>
          <c:extLst>
            <c:ext xmlns:c16="http://schemas.microsoft.com/office/drawing/2014/chart" uri="{C3380CC4-5D6E-409C-BE32-E72D297353CC}">
              <c16:uniqueId val="{00000000-3EA7-455C-9E82-5E78203F707B}"/>
            </c:ext>
          </c:extLst>
        </c:ser>
        <c:ser>
          <c:idx val="1"/>
          <c:order val="1"/>
          <c:tx>
            <c:strRef>
              <c:f>Sheet1!$C$1</c:f>
              <c:strCache>
                <c:ptCount val="1"/>
                <c:pt idx="0">
                  <c:v>Anser att de kan påverka verksamheten i hög grad (4-5)</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Uppskattas alla skidåkare för dem de är</c:v>
                </c:pt>
              </c:strCache>
            </c:strRef>
          </c:cat>
          <c:val>
            <c:numRef>
              <c:f>Sheet1!$C$2</c:f>
              <c:numCache>
                <c:formatCode>0</c:formatCode>
                <c:ptCount val="1"/>
                <c:pt idx="0">
                  <c:v>94.767441860465098</c:v>
                </c:pt>
              </c:numCache>
            </c:numRef>
          </c:val>
          <c:extLst>
            <c:ext xmlns:c16="http://schemas.microsoft.com/office/drawing/2014/chart" uri="{C3380CC4-5D6E-409C-BE32-E72D297353CC}">
              <c16:uniqueId val="{00000001-3EA7-455C-9E82-5E78203F707B}"/>
            </c:ext>
          </c:extLst>
        </c:ser>
        <c:dLbls>
          <c:dLblPos val="outEnd"/>
          <c:showLegendKey val="0"/>
          <c:showVal val="1"/>
          <c:showCatName val="0"/>
          <c:showSerName val="0"/>
          <c:showPercent val="0"/>
          <c:showBubbleSize val="0"/>
        </c:dLbls>
        <c:gapWidth val="70"/>
        <c:overlap val="-16"/>
        <c:axId val="1952948590"/>
        <c:axId val="1841949876"/>
      </c:barChart>
      <c:catAx>
        <c:axId val="1952948590"/>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1841949876"/>
        <c:crosses val="autoZero"/>
        <c:auto val="0"/>
        <c:lblAlgn val="ctr"/>
        <c:lblOffset val="100"/>
        <c:noMultiLvlLbl val="0"/>
      </c:catAx>
      <c:valAx>
        <c:axId val="1841949876"/>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952948590"/>
        <c:crosses val="autoZero"/>
        <c:crossBetween val="between"/>
        <c:majorUnit val="25"/>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000" dirty="0"/>
              <a:t>Andelen instämmande på</a:t>
            </a:r>
            <a:r>
              <a:rPr lang="sv-SE" sz="1000" baseline="0" dirty="0"/>
              <a:t> frågan ”Jag planerar att fortsätta med längdåkning nästa säsong”. </a:t>
            </a:r>
            <a:r>
              <a:rPr lang="sv-SE" sz="1000" b="1" i="0" u="none" strike="noStrike" kern="1200" baseline="0" dirty="0">
                <a:solidFill>
                  <a:srgbClr val="212121"/>
                </a:solidFill>
                <a:latin typeface="arial"/>
              </a:rPr>
              <a:t>Jämförelse mellan dem som upplever att de har respektive inte har möjlighet att påverka verksamheten (s. 26) </a:t>
            </a:r>
            <a:endParaRPr lang="sv-SE" sz="1000" dirty="0"/>
          </a:p>
        </c:rich>
      </c:tx>
      <c:overlay val="0"/>
    </c:title>
    <c:autoTitleDeleted val="0"/>
    <c:plotArea>
      <c:layout/>
      <c:barChart>
        <c:barDir val="bar"/>
        <c:grouping val="clustered"/>
        <c:varyColors val="0"/>
        <c:ser>
          <c:idx val="0"/>
          <c:order val="0"/>
          <c:tx>
            <c:strRef>
              <c:f>Sheet1!$B$1</c:f>
              <c:strCache>
                <c:ptCount val="1"/>
                <c:pt idx="0">
                  <c:v>Anser att de kan påverka verksamheten i låg grad (1-2)</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Jag planerar att fortsätta med längdåkning nästa säsong</c:v>
                </c:pt>
              </c:strCache>
            </c:strRef>
          </c:cat>
          <c:val>
            <c:numRef>
              <c:f>Sheet1!$B$2</c:f>
              <c:numCache>
                <c:formatCode>0</c:formatCode>
                <c:ptCount val="1"/>
                <c:pt idx="0">
                  <c:v>82.352941176470594</c:v>
                </c:pt>
              </c:numCache>
            </c:numRef>
          </c:val>
          <c:extLst>
            <c:ext xmlns:c16="http://schemas.microsoft.com/office/drawing/2014/chart" uri="{C3380CC4-5D6E-409C-BE32-E72D297353CC}">
              <c16:uniqueId val="{00000000-3EA7-455C-9E82-5E78203F707B}"/>
            </c:ext>
          </c:extLst>
        </c:ser>
        <c:ser>
          <c:idx val="1"/>
          <c:order val="1"/>
          <c:tx>
            <c:strRef>
              <c:f>Sheet1!$C$1</c:f>
              <c:strCache>
                <c:ptCount val="1"/>
                <c:pt idx="0">
                  <c:v>Anser att de kan påverka verksamheten i hög grad (4-5)</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Jag planerar att fortsätta med längdåkning nästa säsong</c:v>
                </c:pt>
              </c:strCache>
            </c:strRef>
          </c:cat>
          <c:val>
            <c:numRef>
              <c:f>Sheet1!$C$2</c:f>
              <c:numCache>
                <c:formatCode>0</c:formatCode>
                <c:ptCount val="1"/>
                <c:pt idx="0">
                  <c:v>93.023255813953497</c:v>
                </c:pt>
              </c:numCache>
            </c:numRef>
          </c:val>
          <c:extLst>
            <c:ext xmlns:c16="http://schemas.microsoft.com/office/drawing/2014/chart" uri="{C3380CC4-5D6E-409C-BE32-E72D297353CC}">
              <c16:uniqueId val="{00000001-3EA7-455C-9E82-5E78203F707B}"/>
            </c:ext>
          </c:extLst>
        </c:ser>
        <c:dLbls>
          <c:dLblPos val="outEnd"/>
          <c:showLegendKey val="0"/>
          <c:showVal val="1"/>
          <c:showCatName val="0"/>
          <c:showSerName val="0"/>
          <c:showPercent val="0"/>
          <c:showBubbleSize val="0"/>
        </c:dLbls>
        <c:gapWidth val="70"/>
        <c:overlap val="-16"/>
        <c:axId val="1952948590"/>
        <c:axId val="1841949876"/>
      </c:barChart>
      <c:catAx>
        <c:axId val="1952948590"/>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1841949876"/>
        <c:crosses val="autoZero"/>
        <c:auto val="0"/>
        <c:lblAlgn val="ctr"/>
        <c:lblOffset val="100"/>
        <c:noMultiLvlLbl val="0"/>
      </c:catAx>
      <c:valAx>
        <c:axId val="1841949876"/>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952948590"/>
        <c:crosses val="autoZero"/>
        <c:crossBetween val="between"/>
        <c:majorUnit val="25"/>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92E7E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Ski Team Ungdomscup</c:v>
                </c:pt>
                <c:pt idx="1">
                  <c:v>Folksam Cup</c:v>
                </c:pt>
              </c:strCache>
            </c:strRef>
          </c:cat>
          <c:val>
            <c:numRef>
              <c:f>Sheet1!$B$2:$B$3</c:f>
              <c:numCache>
                <c:formatCode>0</c:formatCode>
                <c:ptCount val="2"/>
                <c:pt idx="0">
                  <c:v>39.490445859872601</c:v>
                </c:pt>
                <c:pt idx="1">
                  <c:v>60.509554140127399</c:v>
                </c:pt>
              </c:numCache>
            </c:numRef>
          </c:val>
          <c:extLst>
            <c:ext xmlns:c16="http://schemas.microsoft.com/office/drawing/2014/chart" uri="{C3380CC4-5D6E-409C-BE32-E72D297353CC}">
              <c16:uniqueId val="{00000002-4F29-46C4-B359-85C1AEB7AB38}"/>
            </c:ext>
          </c:extLst>
        </c:ser>
        <c:ser>
          <c:idx val="1"/>
          <c:order val="1"/>
          <c:tx>
            <c:strRef>
              <c:f>Sheet1!$C$1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Ski Team Ungdomscup</c:v>
                </c:pt>
                <c:pt idx="1">
                  <c:v>Folksam Cup</c:v>
                </c:pt>
              </c:strCache>
            </c:strRef>
          </c:cat>
          <c:val>
            <c:numRef>
              <c:f>Sheet1!$C$2:$C$3</c:f>
              <c:numCache>
                <c:formatCode>0</c:formatCode>
                <c:ptCount val="2"/>
                <c:pt idx="0">
                  <c:v>54.411764705882398</c:v>
                </c:pt>
                <c:pt idx="1">
                  <c:v>45.588235294117602</c:v>
                </c:pt>
              </c:numCache>
            </c:numRef>
          </c:val>
          <c:extLst>
            <c:ext xmlns:c16="http://schemas.microsoft.com/office/drawing/2014/chart" uri="{C3380CC4-5D6E-409C-BE32-E72D297353CC}">
              <c16:uniqueId val="{00000005-4F29-46C4-B359-85C1AEB7AB38}"/>
            </c:ext>
          </c:extLst>
        </c:ser>
        <c:ser>
          <c:idx val="2"/>
          <c:order val="2"/>
          <c:tx>
            <c:strRef>
              <c:f>Sheet1!$D$1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Ski Team Ungdomscup</c:v>
                </c:pt>
                <c:pt idx="1">
                  <c:v>Folksam Cup</c:v>
                </c:pt>
              </c:strCache>
            </c:strRef>
          </c:cat>
          <c:val>
            <c:numRef>
              <c:f>Sheet1!$D$2:$D$3</c:f>
              <c:numCache>
                <c:formatCode>0</c:formatCode>
                <c:ptCount val="2"/>
                <c:pt idx="0">
                  <c:v>42.578125</c:v>
                </c:pt>
                <c:pt idx="1">
                  <c:v>57.421875</c:v>
                </c:pt>
              </c:numCache>
            </c:numRef>
          </c:val>
          <c:extLst>
            <c:ext xmlns:c16="http://schemas.microsoft.com/office/drawing/2014/chart" uri="{C3380CC4-5D6E-409C-BE32-E72D297353CC}">
              <c16:uniqueId val="{00000008-4F29-46C4-B359-85C1AEB7AB38}"/>
            </c:ext>
          </c:extLst>
        </c:ser>
        <c:dLbls>
          <c:dLblPos val="outEnd"/>
          <c:showLegendKey val="0"/>
          <c:showVal val="1"/>
          <c:showCatName val="0"/>
          <c:showSerName val="0"/>
          <c:showPercent val="0"/>
          <c:showBubbleSize val="0"/>
        </c:dLbls>
        <c:gapWidth val="70"/>
        <c:overlap val="-16"/>
        <c:axId val="1545538851"/>
        <c:axId val="1413320081"/>
      </c:barChart>
      <c:catAx>
        <c:axId val="1545538851"/>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1413320081"/>
        <c:crosses val="autoZero"/>
        <c:auto val="0"/>
        <c:lblAlgn val="ctr"/>
        <c:lblOffset val="100"/>
        <c:noMultiLvlLbl val="0"/>
      </c:catAx>
      <c:valAx>
        <c:axId val="1413320081"/>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545538851"/>
        <c:crosses val="autoZero"/>
        <c:crossBetween val="between"/>
        <c:majorUnit val="25"/>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Instämmer (4-5)</c:v>
                </c:pt>
              </c:strCache>
            </c:strRef>
          </c:tx>
          <c:spPr>
            <a:solidFill>
              <a:srgbClr val="75B99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år testades ett nytt upplägg på Tekniksprinten, där alla deltagare åkte en prolog med efterföljande heat utifrån prologen.  Jag anser att det var ett bra upplägg som ska vara kvar i fortsättningen?</c:v>
                </c:pt>
                <c:pt idx="1">
                  <c:v>[Folksam Cup/Ski Team Ungdomscup] har en stor betydelse för min tränings och tävlingsmotivation under hela säsongen</c:v>
                </c:pt>
                <c:pt idx="2">
                  <c:v>Jag tycker det är bra att distriktet har kvalificeringsregler (t ex åka ett visst antal tävlingar) för att få delta i cupen</c:v>
                </c:pt>
                <c:pt idx="3">
                  <c:v>Jag tycker att finalhelgen har ett bra upplägg (programmet, tävlingsformerna mm)</c:v>
                </c:pt>
                <c:pt idx="4">
                  <c:v>Att jag tävlar för mitt distrikt är en viktig del för helhetsupplevelsen av cupen</c:v>
                </c:pt>
                <c:pt idx="5">
                  <c:v>Totalt sett är jag nöjd med hur [Folksam Cup/Ski Team Ungdomscup] arrangerades</c:v>
                </c:pt>
              </c:strCache>
            </c:strRef>
          </c:cat>
          <c:val>
            <c:numRef>
              <c:f>Sheet1!$B$2:$B$7</c:f>
              <c:numCache>
                <c:formatCode>0</c:formatCode>
                <c:ptCount val="6"/>
                <c:pt idx="0">
                  <c:v>81.9444444444445</c:v>
                </c:pt>
                <c:pt idx="1">
                  <c:v>53.103448275862</c:v>
                </c:pt>
                <c:pt idx="2">
                  <c:v>66.906474820143899</c:v>
                </c:pt>
                <c:pt idx="3">
                  <c:v>81.506849315068493</c:v>
                </c:pt>
                <c:pt idx="4">
                  <c:v>87.671232876712295</c:v>
                </c:pt>
                <c:pt idx="5">
                  <c:v>78.767123287671197</c:v>
                </c:pt>
              </c:numCache>
            </c:numRef>
          </c:val>
          <c:extLst>
            <c:ext xmlns:c16="http://schemas.microsoft.com/office/drawing/2014/chart" uri="{C3380CC4-5D6E-409C-BE32-E72D297353CC}">
              <c16:uniqueId val="{00000006-6061-41F0-8B9F-7F4F3E9DEBD3}"/>
            </c:ext>
          </c:extLst>
        </c:ser>
        <c:ser>
          <c:idx val="1"/>
          <c:order val="1"/>
          <c:tx>
            <c:strRef>
              <c:f>Sheet1!$C$1</c:f>
              <c:strCache>
                <c:ptCount val="1"/>
                <c:pt idx="0">
                  <c:v>(3)</c:v>
                </c:pt>
              </c:strCache>
            </c:strRef>
          </c:tx>
          <c:spPr>
            <a:solidFill>
              <a:srgbClr val="F3DDA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år testades ett nytt upplägg på Tekniksprinten, där alla deltagare åkte en prolog med efterföljande heat utifrån prologen.  Jag anser att det var ett bra upplägg som ska vara kvar i fortsättningen?</c:v>
                </c:pt>
                <c:pt idx="1">
                  <c:v>[Folksam Cup/Ski Team Ungdomscup] har en stor betydelse för min tränings och tävlingsmotivation under hela säsongen</c:v>
                </c:pt>
                <c:pt idx="2">
                  <c:v>Jag tycker det är bra att distriktet har kvalificeringsregler (t ex åka ett visst antal tävlingar) för att få delta i cupen</c:v>
                </c:pt>
                <c:pt idx="3">
                  <c:v>Jag tycker att finalhelgen har ett bra upplägg (programmet, tävlingsformerna mm)</c:v>
                </c:pt>
                <c:pt idx="4">
                  <c:v>Att jag tävlar för mitt distrikt är en viktig del för helhetsupplevelsen av cupen</c:v>
                </c:pt>
                <c:pt idx="5">
                  <c:v>Totalt sett är jag nöjd med hur [Folksam Cup/Ski Team Ungdomscup] arrangerades</c:v>
                </c:pt>
              </c:strCache>
            </c:strRef>
          </c:cat>
          <c:val>
            <c:numRef>
              <c:f>Sheet1!$C$2:$C$7</c:f>
              <c:numCache>
                <c:formatCode>0</c:formatCode>
                <c:ptCount val="6"/>
                <c:pt idx="0">
                  <c:v>4.8611111111111098</c:v>
                </c:pt>
                <c:pt idx="1">
                  <c:v>31.034482758620701</c:v>
                </c:pt>
                <c:pt idx="2">
                  <c:v>20.863309352518002</c:v>
                </c:pt>
                <c:pt idx="3">
                  <c:v>10.958904109589</c:v>
                </c:pt>
                <c:pt idx="4">
                  <c:v>7.5342465753424603</c:v>
                </c:pt>
                <c:pt idx="5">
                  <c:v>16.438356164383599</c:v>
                </c:pt>
              </c:numCache>
            </c:numRef>
          </c:val>
          <c:extLst>
            <c:ext xmlns:c16="http://schemas.microsoft.com/office/drawing/2014/chart" uri="{C3380CC4-5D6E-409C-BE32-E72D297353CC}">
              <c16:uniqueId val="{0000000D-6061-41F0-8B9F-7F4F3E9DEBD3}"/>
            </c:ext>
          </c:extLst>
        </c:ser>
        <c:ser>
          <c:idx val="2"/>
          <c:order val="2"/>
          <c:tx>
            <c:strRef>
              <c:f>Sheet1!$D$1</c:f>
              <c:strCache>
                <c:ptCount val="1"/>
                <c:pt idx="0">
                  <c:v>Instämmer inte (1-2)</c:v>
                </c:pt>
              </c:strCache>
            </c:strRef>
          </c:tx>
          <c:spPr>
            <a:solidFill>
              <a:srgbClr val="C1646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år testades ett nytt upplägg på Tekniksprinten, där alla deltagare åkte en prolog med efterföljande heat utifrån prologen.  Jag anser att det var ett bra upplägg som ska vara kvar i fortsättningen?</c:v>
                </c:pt>
                <c:pt idx="1">
                  <c:v>[Folksam Cup/Ski Team Ungdomscup] har en stor betydelse för min tränings och tävlingsmotivation under hela säsongen</c:v>
                </c:pt>
                <c:pt idx="2">
                  <c:v>Jag tycker det är bra att distriktet har kvalificeringsregler (t ex åka ett visst antal tävlingar) för att få delta i cupen</c:v>
                </c:pt>
                <c:pt idx="3">
                  <c:v>Jag tycker att finalhelgen har ett bra upplägg (programmet, tävlingsformerna mm)</c:v>
                </c:pt>
                <c:pt idx="4">
                  <c:v>Att jag tävlar för mitt distrikt är en viktig del för helhetsupplevelsen av cupen</c:v>
                </c:pt>
                <c:pt idx="5">
                  <c:v>Totalt sett är jag nöjd med hur [Folksam Cup/Ski Team Ungdomscup] arrangerades</c:v>
                </c:pt>
              </c:strCache>
            </c:strRef>
          </c:cat>
          <c:val>
            <c:numRef>
              <c:f>Sheet1!$D$2:$D$7</c:f>
              <c:numCache>
                <c:formatCode>0</c:formatCode>
                <c:ptCount val="6"/>
                <c:pt idx="0">
                  <c:v>13.1944444444444</c:v>
                </c:pt>
                <c:pt idx="1">
                  <c:v>15.862068965517301</c:v>
                </c:pt>
                <c:pt idx="2">
                  <c:v>12.2302158273381</c:v>
                </c:pt>
                <c:pt idx="3">
                  <c:v>7.5342465753424603</c:v>
                </c:pt>
                <c:pt idx="4">
                  <c:v>4.7945205479451998</c:v>
                </c:pt>
                <c:pt idx="5">
                  <c:v>4.7945205479451998</c:v>
                </c:pt>
              </c:numCache>
            </c:numRef>
          </c:val>
          <c:extLst>
            <c:ext xmlns:c16="http://schemas.microsoft.com/office/drawing/2014/chart" uri="{C3380CC4-5D6E-409C-BE32-E72D297353CC}">
              <c16:uniqueId val="{00000014-6061-41F0-8B9F-7F4F3E9DEBD3}"/>
            </c:ext>
          </c:extLst>
        </c:ser>
        <c:dLbls>
          <c:dLblPos val="ctr"/>
          <c:showLegendKey val="0"/>
          <c:showVal val="1"/>
          <c:showCatName val="0"/>
          <c:showSerName val="0"/>
          <c:showPercent val="0"/>
          <c:showBubbleSize val="0"/>
        </c:dLbls>
        <c:gapWidth val="50"/>
        <c:overlap val="100"/>
        <c:axId val="1423830015"/>
        <c:axId val="1593827828"/>
      </c:barChart>
      <c:catAx>
        <c:axId val="1423830015"/>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00" smtId="4294967295">
                <a:solidFill>
                  <a:srgbClr val="000000"/>
                </a:solidFill>
                <a:latin typeface="arial"/>
              </a:defRPr>
            </a:pPr>
            <a:endParaRPr lang="sv-SE"/>
          </a:p>
        </c:txPr>
        <c:crossAx val="1593827828"/>
        <c:crosses val="autoZero"/>
        <c:auto val="0"/>
        <c:lblAlgn val="ctr"/>
        <c:lblOffset val="100"/>
        <c:noMultiLvlLbl val="0"/>
      </c:catAx>
      <c:valAx>
        <c:axId val="1593827828"/>
        <c:scaling>
          <c:orientation val="minMax"/>
          <c:max val="1"/>
          <c:min val="0"/>
        </c:scaling>
        <c:delete val="0"/>
        <c:axPos val="b"/>
        <c:numFmt formatCode="0%"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423830015"/>
        <c:crosses val="autoZero"/>
        <c:crossBetween val="between"/>
        <c:majorUnit val="0.25"/>
      </c:valAx>
      <c:spPr>
        <a:solidFill>
          <a:srgbClr val="FFFFFF">
            <a:alpha val="0"/>
          </a:srgbClr>
        </a:solidFill>
      </c:spPr>
    </c:plotArea>
    <c:legend>
      <c:legendPos val="b"/>
      <c:layout>
        <c:manualLayout>
          <c:xMode val="edge"/>
          <c:yMode val="edge"/>
          <c:x val="0.43270997375328085"/>
          <c:y val="0.90637526843235516"/>
          <c:w val="0.53458005249343832"/>
          <c:h val="5.5745943688857075E-2"/>
        </c:manualLayout>
      </c:layout>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11965922292498E-2"/>
          <c:y val="4.2847792495226016E-2"/>
          <c:w val="0.84522524848328384"/>
          <c:h val="0.68924186091305972"/>
        </c:manualLayout>
      </c:layout>
      <c:barChart>
        <c:barDir val="bar"/>
        <c:grouping val="percentStacked"/>
        <c:varyColors val="0"/>
        <c:ser>
          <c:idx val="0"/>
          <c:order val="0"/>
          <c:tx>
            <c:strRef>
              <c:f>Sheet1!$B$1</c:f>
              <c:strCache>
                <c:ptCount val="1"/>
                <c:pt idx="0">
                  <c:v>Instämmer (4-5)</c:v>
                </c:pt>
              </c:strCache>
            </c:strRef>
          </c:tx>
          <c:spPr>
            <a:solidFill>
              <a:srgbClr val="75B99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[&lt;3]"";0</c:formatCode>
                <c:ptCount val="5"/>
                <c:pt idx="0">
                  <c:v>76.415094339622698</c:v>
                </c:pt>
                <c:pt idx="1">
                  <c:v>80.769230769230703</c:v>
                </c:pt>
                <c:pt idx="2">
                  <c:v>93.577981651376106</c:v>
                </c:pt>
                <c:pt idx="3">
                  <c:v>93.577981651376106</c:v>
                </c:pt>
                <c:pt idx="4">
                  <c:v>95.412844036697194</c:v>
                </c:pt>
              </c:numCache>
            </c:numRef>
          </c:val>
          <c:extLst>
            <c:ext xmlns:c16="http://schemas.microsoft.com/office/drawing/2014/chart" uri="{C3380CC4-5D6E-409C-BE32-E72D297353CC}">
              <c16:uniqueId val="{00000005-0F1C-4CD7-9836-8A29DF659041}"/>
            </c:ext>
          </c:extLst>
        </c:ser>
        <c:ser>
          <c:idx val="1"/>
          <c:order val="1"/>
          <c:tx>
            <c:strRef>
              <c:f>Sheet1!$C$1</c:f>
              <c:strCache>
                <c:ptCount val="1"/>
                <c:pt idx="0">
                  <c:v>(3)</c:v>
                </c:pt>
              </c:strCache>
            </c:strRef>
          </c:tx>
          <c:spPr>
            <a:solidFill>
              <a:srgbClr val="F3DDA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Sheet1!$C$2:$C$6</c:f>
              <c:numCache>
                <c:formatCode>[&lt;3]"";0</c:formatCode>
                <c:ptCount val="5"/>
                <c:pt idx="0">
                  <c:v>15.094339622641501</c:v>
                </c:pt>
                <c:pt idx="1">
                  <c:v>14.423076923077</c:v>
                </c:pt>
                <c:pt idx="2">
                  <c:v>5.5045871559632999</c:v>
                </c:pt>
                <c:pt idx="3">
                  <c:v>4.5871559633027497</c:v>
                </c:pt>
                <c:pt idx="4">
                  <c:v>3.6697247706421998</c:v>
                </c:pt>
              </c:numCache>
            </c:numRef>
          </c:val>
          <c:extLst>
            <c:ext xmlns:c16="http://schemas.microsoft.com/office/drawing/2014/chart" uri="{C3380CC4-5D6E-409C-BE32-E72D297353CC}">
              <c16:uniqueId val="{0000000B-0F1C-4CD7-9836-8A29DF659041}"/>
            </c:ext>
          </c:extLst>
        </c:ser>
        <c:ser>
          <c:idx val="2"/>
          <c:order val="2"/>
          <c:tx>
            <c:strRef>
              <c:f>Sheet1!$D$1</c:f>
              <c:strCache>
                <c:ptCount val="1"/>
                <c:pt idx="0">
                  <c:v>Instämmer inte (1-2)</c:v>
                </c:pt>
              </c:strCache>
            </c:strRef>
          </c:tx>
          <c:spPr>
            <a:solidFill>
              <a:srgbClr val="C1646E"/>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E-0F1C-4CD7-9836-8A29DF65904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Sheet1!$D$2:$D$6</c:f>
              <c:numCache>
                <c:formatCode>[&lt;3]"";0</c:formatCode>
                <c:ptCount val="5"/>
                <c:pt idx="0">
                  <c:v>8.4905660377358494</c:v>
                </c:pt>
                <c:pt idx="1">
                  <c:v>4.8076923076923004</c:v>
                </c:pt>
                <c:pt idx="2">
                  <c:v>0.91743119266054995</c:v>
                </c:pt>
                <c:pt idx="3">
                  <c:v>1.8348623853210999</c:v>
                </c:pt>
                <c:pt idx="4">
                  <c:v>0.91743119266054995</c:v>
                </c:pt>
              </c:numCache>
            </c:numRef>
          </c:val>
          <c:extLst>
            <c:ext xmlns:c16="http://schemas.microsoft.com/office/drawing/2014/chart" uri="{C3380CC4-5D6E-409C-BE32-E72D297353CC}">
              <c16:uniqueId val="{00000011-0F1C-4CD7-9836-8A29DF659041}"/>
            </c:ext>
          </c:extLst>
        </c:ser>
        <c:dLbls>
          <c:dLblPos val="ctr"/>
          <c:showLegendKey val="0"/>
          <c:showVal val="1"/>
          <c:showCatName val="0"/>
          <c:showSerName val="0"/>
          <c:showPercent val="0"/>
          <c:showBubbleSize val="0"/>
        </c:dLbls>
        <c:gapWidth val="50"/>
        <c:overlap val="100"/>
        <c:axId val="1671737773"/>
        <c:axId val="895127277"/>
      </c:barChart>
      <c:catAx>
        <c:axId val="1671737773"/>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895127277"/>
        <c:crosses val="autoZero"/>
        <c:auto val="0"/>
        <c:lblAlgn val="ctr"/>
        <c:lblOffset val="100"/>
        <c:noMultiLvlLbl val="0"/>
      </c:catAx>
      <c:valAx>
        <c:axId val="895127277"/>
        <c:scaling>
          <c:orientation val="minMax"/>
          <c:max val="1"/>
          <c:min val="0"/>
        </c:scaling>
        <c:delete val="0"/>
        <c:axPos val="b"/>
        <c:numFmt formatCode="0%"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671737773"/>
        <c:crosses val="autoZero"/>
        <c:crossBetween val="between"/>
        <c:majorUnit val="0.25"/>
      </c:valAx>
      <c:spPr>
        <a:solidFill>
          <a:srgbClr val="FFFFFF">
            <a:alpha val="0"/>
          </a:srgbClr>
        </a:solidFill>
      </c:spPr>
    </c:plotArea>
    <c:legend>
      <c:legendPos val="b"/>
      <c:layout>
        <c:manualLayout>
          <c:xMode val="edge"/>
          <c:yMode val="edge"/>
          <c:x val="9.7440944881889757E-2"/>
          <c:y val="0.93171221251032854"/>
          <c:w val="0.78872466761326965"/>
          <c:h val="6.4392668320826074E-2"/>
        </c:manualLayout>
      </c:layout>
      <c:overlay val="0"/>
      <c:txPr>
        <a:bodyPr/>
        <a:lstStyle/>
        <a:p>
          <a:pPr>
            <a:defRPr sz="788"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92E7E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år testades ett nytt upplägg på Tekniksprinten, där alla deltagare åkte en prolog med efterföljande heat utifrån prologen.  Jag anser att det var ett bra upplägg som ska vara kvar i fortsättningen?</c:v>
                </c:pt>
                <c:pt idx="1">
                  <c:v>[Folksam Cup/Ski Team Ungdomscup] har en stor betydelse för min tränings och tävlingsmotivation under hela säsongen</c:v>
                </c:pt>
                <c:pt idx="2">
                  <c:v>Jag tycker det är bra att distriktet har kvalificeringsregler (t ex åka ett visst antal tävlingar) för att få delta i cupen</c:v>
                </c:pt>
                <c:pt idx="3">
                  <c:v>Jag tycker att finalhelgen har ett bra upplägg (programmet, tävlingsformerna mm)</c:v>
                </c:pt>
                <c:pt idx="4">
                  <c:v>Att jag tävlar för mitt distrikt är en viktig del för helhetsupplevelsen av cupen</c:v>
                </c:pt>
                <c:pt idx="5">
                  <c:v>Totalt sett är jag nöjd med hur [Folksam Cup/Ski Team Ungdomscup] arrangerades</c:v>
                </c:pt>
              </c:strCache>
            </c:strRef>
          </c:cat>
          <c:val>
            <c:numRef>
              <c:f>Sheet1!$B$2:$B$7</c:f>
              <c:numCache>
                <c:formatCode>0.0</c:formatCode>
                <c:ptCount val="6"/>
                <c:pt idx="1">
                  <c:v>3.78494623655914</c:v>
                </c:pt>
                <c:pt idx="2">
                  <c:v>4.2826086956521703</c:v>
                </c:pt>
                <c:pt idx="3">
                  <c:v>4.1914893617021303</c:v>
                </c:pt>
                <c:pt idx="4">
                  <c:v>4.5851063829787204</c:v>
                </c:pt>
                <c:pt idx="5">
                  <c:v>4.2947368421052596</c:v>
                </c:pt>
              </c:numCache>
            </c:numRef>
          </c:val>
          <c:extLst>
            <c:ext xmlns:c16="http://schemas.microsoft.com/office/drawing/2014/chart" uri="{C3380CC4-5D6E-409C-BE32-E72D297353CC}">
              <c16:uniqueId val="{00000000-E741-4DE5-8A59-E77EC74F7C02}"/>
            </c:ext>
          </c:extLst>
        </c:ser>
        <c:ser>
          <c:idx val="1"/>
          <c:order val="1"/>
          <c:tx>
            <c:strRef>
              <c:f>Sheet1!$C$1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år testades ett nytt upplägg på Tekniksprinten, där alla deltagare åkte en prolog med efterföljande heat utifrån prologen.  Jag anser att det var ett bra upplägg som ska vara kvar i fortsättningen?</c:v>
                </c:pt>
                <c:pt idx="1">
                  <c:v>[Folksam Cup/Ski Team Ungdomscup] har en stor betydelse för min tränings och tävlingsmotivation under hela säsongen</c:v>
                </c:pt>
                <c:pt idx="2">
                  <c:v>Jag tycker det är bra att distriktet har kvalificeringsregler (t ex åka ett visst antal tävlingar) för att få delta i cupen</c:v>
                </c:pt>
                <c:pt idx="3">
                  <c:v>Jag tycker att finalhelgen har ett bra upplägg (programmet, tävlingsformerna mm)</c:v>
                </c:pt>
                <c:pt idx="4">
                  <c:v>Att jag tävlar för mitt distrikt är en viktig del för helhetsupplevelsen av cupen</c:v>
                </c:pt>
                <c:pt idx="5">
                  <c:v>Totalt sett är jag nöjd med hur [Folksam Cup/Ski Team Ungdomscup] arrangerades</c:v>
                </c:pt>
              </c:strCache>
            </c:strRef>
          </c:cat>
          <c:val>
            <c:numRef>
              <c:f>Sheet1!$C$2:$C$7</c:f>
              <c:numCache>
                <c:formatCode>0.0</c:formatCode>
                <c:ptCount val="6"/>
                <c:pt idx="1">
                  <c:v>3.4347826086956501</c:v>
                </c:pt>
                <c:pt idx="2">
                  <c:v>3.9230769230769198</c:v>
                </c:pt>
                <c:pt idx="3">
                  <c:v>4.1505376344086002</c:v>
                </c:pt>
                <c:pt idx="4">
                  <c:v>4.3804347826086998</c:v>
                </c:pt>
                <c:pt idx="5">
                  <c:v>4.1397849462365599</c:v>
                </c:pt>
              </c:numCache>
            </c:numRef>
          </c:val>
          <c:extLst>
            <c:ext xmlns:c16="http://schemas.microsoft.com/office/drawing/2014/chart" uri="{C3380CC4-5D6E-409C-BE32-E72D297353CC}">
              <c16:uniqueId val="{00000001-E741-4DE5-8A59-E77EC74F7C02}"/>
            </c:ext>
          </c:extLst>
        </c:ser>
        <c:ser>
          <c:idx val="2"/>
          <c:order val="2"/>
          <c:tx>
            <c:strRef>
              <c:f>Sheet1!$D$1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år testades ett nytt upplägg på Tekniksprinten, där alla deltagare åkte en prolog med efterföljande heat utifrån prologen.  Jag anser att det var ett bra upplägg som ska vara kvar i fortsättningen?</c:v>
                </c:pt>
                <c:pt idx="1">
                  <c:v>[Folksam Cup/Ski Team Ungdomscup] har en stor betydelse för min tränings och tävlingsmotivation under hela säsongen</c:v>
                </c:pt>
                <c:pt idx="2">
                  <c:v>Jag tycker det är bra att distriktet har kvalificeringsregler (t ex åka ett visst antal tävlingar) för att få delta i cupen</c:v>
                </c:pt>
                <c:pt idx="3">
                  <c:v>Jag tycker att finalhelgen har ett bra upplägg (programmet, tävlingsformerna mm)</c:v>
                </c:pt>
                <c:pt idx="4">
                  <c:v>Att jag tävlar för mitt distrikt är en viktig del för helhetsupplevelsen av cupen</c:v>
                </c:pt>
                <c:pt idx="5">
                  <c:v>Totalt sett är jag nöjd med hur [Folksam Cup/Ski Team Ungdomscup] arrangerades</c:v>
                </c:pt>
              </c:strCache>
            </c:strRef>
          </c:cat>
          <c:val>
            <c:numRef>
              <c:f>Sheet1!$D$2:$D$7</c:f>
              <c:numCache>
                <c:formatCode>0.0</c:formatCode>
                <c:ptCount val="6"/>
                <c:pt idx="0">
                  <c:v>4.2430555555555598</c:v>
                </c:pt>
                <c:pt idx="1">
                  <c:v>3.6275862068965501</c:v>
                </c:pt>
                <c:pt idx="2">
                  <c:v>4.0071942446043201</c:v>
                </c:pt>
                <c:pt idx="3">
                  <c:v>4.0890410958904102</c:v>
                </c:pt>
                <c:pt idx="4">
                  <c:v>4.4931506849315097</c:v>
                </c:pt>
                <c:pt idx="5">
                  <c:v>4.0821917808219199</c:v>
                </c:pt>
              </c:numCache>
            </c:numRef>
          </c:val>
          <c:extLst>
            <c:ext xmlns:c16="http://schemas.microsoft.com/office/drawing/2014/chart" uri="{C3380CC4-5D6E-409C-BE32-E72D297353CC}">
              <c16:uniqueId val="{00000002-E741-4DE5-8A59-E77EC74F7C02}"/>
            </c:ext>
          </c:extLst>
        </c:ser>
        <c:dLbls>
          <c:dLblPos val="outEnd"/>
          <c:showLegendKey val="0"/>
          <c:showVal val="1"/>
          <c:showCatName val="0"/>
          <c:showSerName val="0"/>
          <c:showPercent val="0"/>
          <c:showBubbleSize val="0"/>
        </c:dLbls>
        <c:gapWidth val="70"/>
        <c:overlap val="-16"/>
        <c:axId val="1545538851"/>
        <c:axId val="1413320081"/>
      </c:barChart>
      <c:catAx>
        <c:axId val="1545538851"/>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90" smtId="4294967295">
                <a:solidFill>
                  <a:srgbClr val="000000"/>
                </a:solidFill>
                <a:latin typeface="arial"/>
              </a:defRPr>
            </a:pPr>
            <a:endParaRPr lang="sv-SE"/>
          </a:p>
        </c:txPr>
        <c:crossAx val="1413320081"/>
        <c:crosses val="autoZero"/>
        <c:auto val="0"/>
        <c:lblAlgn val="ctr"/>
        <c:lblOffset val="100"/>
        <c:noMultiLvlLbl val="0"/>
      </c:catAx>
      <c:valAx>
        <c:axId val="1413320081"/>
        <c:scaling>
          <c:orientation val="minMax"/>
          <c:max val="5"/>
          <c:min val="1"/>
        </c:scaling>
        <c:delete val="0"/>
        <c:axPos val="b"/>
        <c:numFmt formatCode="#,##0"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545538851"/>
        <c:crosses val="autoZero"/>
        <c:crossBetween val="between"/>
        <c:majorUnit val="1"/>
      </c:valAx>
      <c:spPr>
        <a:solidFill>
          <a:srgbClr val="FFFFFF">
            <a:alpha val="0"/>
          </a:srgbClr>
        </a:solidFill>
      </c:spPr>
    </c:plotArea>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92E7E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numCache>
            </c:numRef>
          </c:cat>
          <c:val>
            <c:numRef>
              <c:f>Sheet1!$B$2:$B$7</c:f>
              <c:numCache>
                <c:formatCode>0.0</c:formatCode>
                <c:ptCount val="6"/>
                <c:pt idx="1">
                  <c:v>3.9344262295082002</c:v>
                </c:pt>
                <c:pt idx="2">
                  <c:v>4.4590163934426199</c:v>
                </c:pt>
                <c:pt idx="3">
                  <c:v>4.3548387096774199</c:v>
                </c:pt>
                <c:pt idx="4">
                  <c:v>4.7741935483870996</c:v>
                </c:pt>
                <c:pt idx="5">
                  <c:v>4.5322580645161299</c:v>
                </c:pt>
              </c:numCache>
            </c:numRef>
          </c:val>
          <c:extLst>
            <c:ext xmlns:c16="http://schemas.microsoft.com/office/drawing/2014/chart" uri="{C3380CC4-5D6E-409C-BE32-E72D297353CC}">
              <c16:uniqueId val="{00000000-8F6A-4E92-B2EE-CFFCFA166A75}"/>
            </c:ext>
          </c:extLst>
        </c:ser>
        <c:ser>
          <c:idx val="1"/>
          <c:order val="1"/>
          <c:tx>
            <c:strRef>
              <c:f>Sheet1!$C$1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numCache>
            </c:numRef>
          </c:cat>
          <c:val>
            <c:numRef>
              <c:f>Sheet1!$C$2:$C$7</c:f>
              <c:numCache>
                <c:formatCode>0.0</c:formatCode>
                <c:ptCount val="6"/>
                <c:pt idx="1">
                  <c:v>3.73394495412844</c:v>
                </c:pt>
                <c:pt idx="2">
                  <c:v>4.2</c:v>
                </c:pt>
                <c:pt idx="3">
                  <c:v>4.5909090909090899</c:v>
                </c:pt>
                <c:pt idx="4">
                  <c:v>4.6074766355140202</c:v>
                </c:pt>
                <c:pt idx="5">
                  <c:v>4.6090909090909102</c:v>
                </c:pt>
              </c:numCache>
            </c:numRef>
          </c:val>
          <c:extLst>
            <c:ext xmlns:c16="http://schemas.microsoft.com/office/drawing/2014/chart" uri="{C3380CC4-5D6E-409C-BE32-E72D297353CC}">
              <c16:uniqueId val="{00000001-8F6A-4E92-B2EE-CFFCFA166A75}"/>
            </c:ext>
          </c:extLst>
        </c:ser>
        <c:ser>
          <c:idx val="2"/>
          <c:order val="2"/>
          <c:tx>
            <c:strRef>
              <c:f>Sheet1!$D$1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numCache>
            </c:numRef>
          </c:cat>
          <c:val>
            <c:numRef>
              <c:f>Sheet1!$D$2:$D$7</c:f>
              <c:numCache>
                <c:formatCode>0.0</c:formatCode>
                <c:ptCount val="6"/>
                <c:pt idx="1">
                  <c:v>4.0849056603773599</c:v>
                </c:pt>
                <c:pt idx="2">
                  <c:v>4.2884615384615401</c:v>
                </c:pt>
                <c:pt idx="3">
                  <c:v>4.5321100917431201</c:v>
                </c:pt>
                <c:pt idx="4">
                  <c:v>4.6697247706422003</c:v>
                </c:pt>
                <c:pt idx="5">
                  <c:v>4.6055045871559601</c:v>
                </c:pt>
              </c:numCache>
            </c:numRef>
          </c:val>
          <c:extLst>
            <c:ext xmlns:c16="http://schemas.microsoft.com/office/drawing/2014/chart" uri="{C3380CC4-5D6E-409C-BE32-E72D297353CC}">
              <c16:uniqueId val="{00000002-8F6A-4E92-B2EE-CFFCFA166A75}"/>
            </c:ext>
          </c:extLst>
        </c:ser>
        <c:dLbls>
          <c:dLblPos val="outEnd"/>
          <c:showLegendKey val="0"/>
          <c:showVal val="1"/>
          <c:showCatName val="0"/>
          <c:showSerName val="0"/>
          <c:showPercent val="0"/>
          <c:showBubbleSize val="0"/>
        </c:dLbls>
        <c:gapWidth val="70"/>
        <c:overlap val="-16"/>
        <c:axId val="1545538851"/>
        <c:axId val="1413320081"/>
      </c:barChart>
      <c:catAx>
        <c:axId val="1545538851"/>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90" smtId="4294967295">
                <a:solidFill>
                  <a:srgbClr val="000000"/>
                </a:solidFill>
                <a:latin typeface="arial"/>
              </a:defRPr>
            </a:pPr>
            <a:endParaRPr lang="sv-SE"/>
          </a:p>
        </c:txPr>
        <c:crossAx val="1413320081"/>
        <c:crosses val="autoZero"/>
        <c:auto val="0"/>
        <c:lblAlgn val="ctr"/>
        <c:lblOffset val="100"/>
        <c:noMultiLvlLbl val="0"/>
      </c:catAx>
      <c:valAx>
        <c:axId val="1413320081"/>
        <c:scaling>
          <c:orientation val="minMax"/>
          <c:max val="5"/>
          <c:min val="1"/>
        </c:scaling>
        <c:delete val="0"/>
        <c:axPos val="b"/>
        <c:numFmt formatCode="#,##0"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545538851"/>
        <c:crosses val="autoZero"/>
        <c:crossBetween val="between"/>
        <c:majorUnit val="1"/>
      </c:valAx>
      <c:spPr>
        <a:solidFill>
          <a:srgbClr val="FFFFFF">
            <a:alpha val="0"/>
          </a:srgbClr>
        </a:solidFill>
      </c:spPr>
    </c:plotArea>
    <c:legend>
      <c:legendPos val="r"/>
      <c:layout>
        <c:manualLayout>
          <c:xMode val="edge"/>
          <c:yMode val="edge"/>
          <c:x val="0.78659864662467904"/>
          <c:y val="0.29391086806613531"/>
          <c:w val="0.19789909863136657"/>
          <c:h val="0.20851195535384962"/>
        </c:manualLayout>
      </c:layout>
      <c:overlay val="0"/>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200" dirty="0"/>
              <a:t>Vilken del av Sverige kommer du från?</a:t>
            </a:r>
          </a:p>
        </c:rich>
      </c:tx>
      <c:overlay val="0"/>
    </c:title>
    <c:autoTitleDeleted val="0"/>
    <c:plotArea>
      <c:layout/>
      <c:barChart>
        <c:barDir val="bar"/>
        <c:grouping val="clustered"/>
        <c:varyColors val="0"/>
        <c:ser>
          <c:idx val="0"/>
          <c:order val="0"/>
          <c:tx>
            <c:strRef>
              <c:f>Sheet1!$B$1</c:f>
              <c:strCache>
                <c:ptCount val="1"/>
                <c:pt idx="0">
                  <c:v>Kolumn1</c:v>
                </c:pt>
              </c:strCache>
            </c:strRef>
          </c:tx>
          <c:spPr>
            <a:solidFill>
              <a:srgbClr val="92E7E2"/>
            </a:solidFill>
          </c:spPr>
          <c:invertIfNegative val="0"/>
          <c:dLbls>
            <c:dLbl>
              <c:idx val="0"/>
              <c:tx>
                <c:rich>
                  <a:bodyPr wrap="none">
                    <a:spAutoFit/>
                  </a:bodyPr>
                  <a:lstStyle/>
                  <a:p>
                    <a:pPr>
                      <a:defRPr/>
                    </a:pPr>
                    <a:fld id="{2FABC1AE-D8DB-480F-AC9B-92309CCC526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E01D-48B8-AC2F-4E15625E01D0}"/>
                </c:ext>
              </c:extLst>
            </c:dLbl>
            <c:dLbl>
              <c:idx val="1"/>
              <c:tx>
                <c:rich>
                  <a:bodyPr wrap="none">
                    <a:spAutoFit/>
                  </a:bodyPr>
                  <a:lstStyle/>
                  <a:p>
                    <a:pPr>
                      <a:defRPr/>
                    </a:pPr>
                    <a:fld id="{00267D13-63E2-49F1-858D-E7A5C32E9BF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E01D-48B8-AC2F-4E15625E01D0}"/>
                </c:ext>
              </c:extLst>
            </c:dLbl>
            <c:dLbl>
              <c:idx val="2"/>
              <c:tx>
                <c:rich>
                  <a:bodyPr wrap="none">
                    <a:spAutoFit/>
                  </a:bodyPr>
                  <a:lstStyle/>
                  <a:p>
                    <a:pPr>
                      <a:defRPr/>
                    </a:pPr>
                    <a:fld id="{BF94DBFE-0128-4BBA-BE7E-75F20EB5C331}"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E01D-48B8-AC2F-4E15625E01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Norrland</c:v>
                </c:pt>
                <c:pt idx="1">
                  <c:v>Svealand</c:v>
                </c:pt>
                <c:pt idx="2">
                  <c:v>Götaland</c:v>
                </c:pt>
              </c:strCache>
            </c:strRef>
          </c:cat>
          <c:val>
            <c:numRef>
              <c:f>Sheet1!$B$2:$B$4</c:f>
              <c:numCache>
                <c:formatCode>0</c:formatCode>
                <c:ptCount val="3"/>
                <c:pt idx="0">
                  <c:v>54.140127388534999</c:v>
                </c:pt>
                <c:pt idx="1">
                  <c:v>30.573248407643302</c:v>
                </c:pt>
                <c:pt idx="2">
                  <c:v>15.286624203821701</c:v>
                </c:pt>
              </c:numCache>
            </c:numRef>
          </c:val>
          <c:extLst>
            <c:ext xmlns:c16="http://schemas.microsoft.com/office/drawing/2014/chart" uri="{C3380CC4-5D6E-409C-BE32-E72D297353CC}">
              <c16:uniqueId val="{00000003-E01D-48B8-AC2F-4E15625E01D0}"/>
            </c:ext>
          </c:extLst>
        </c:ser>
        <c:ser>
          <c:idx val="1"/>
          <c:order val="1"/>
          <c:tx>
            <c:strRef>
              <c:f>Sheet1!$C$1</c:f>
              <c:strCache>
                <c:ptCount val="1"/>
                <c:pt idx="0">
                  <c:v>Kolumn2</c:v>
                </c:pt>
              </c:strCache>
            </c:strRef>
          </c:tx>
          <c:spPr>
            <a:solidFill>
              <a:srgbClr val="EBBC71"/>
            </a:solidFill>
          </c:spPr>
          <c:invertIfNegative val="0"/>
          <c:dLbls>
            <c:dLbl>
              <c:idx val="0"/>
              <c:tx>
                <c:rich>
                  <a:bodyPr wrap="none">
                    <a:spAutoFit/>
                  </a:bodyPr>
                  <a:lstStyle/>
                  <a:p>
                    <a:pPr>
                      <a:defRPr/>
                    </a:pPr>
                    <a:fld id="{CFE3A18D-CA63-4B3D-845C-02076970BDA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E01D-48B8-AC2F-4E15625E01D0}"/>
                </c:ext>
              </c:extLst>
            </c:dLbl>
            <c:dLbl>
              <c:idx val="1"/>
              <c:tx>
                <c:rich>
                  <a:bodyPr wrap="none">
                    <a:spAutoFit/>
                  </a:bodyPr>
                  <a:lstStyle/>
                  <a:p>
                    <a:pPr>
                      <a:defRPr/>
                    </a:pPr>
                    <a:fld id="{63008C53-B864-4BD3-B8A6-D4C75901A37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E01D-48B8-AC2F-4E15625E01D0}"/>
                </c:ext>
              </c:extLst>
            </c:dLbl>
            <c:dLbl>
              <c:idx val="2"/>
              <c:tx>
                <c:rich>
                  <a:bodyPr wrap="none">
                    <a:spAutoFit/>
                  </a:bodyPr>
                  <a:lstStyle/>
                  <a:p>
                    <a:pPr>
                      <a:defRPr/>
                    </a:pPr>
                    <a:fld id="{1D16351E-AFF8-4D46-B120-74E7ED04517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E01D-48B8-AC2F-4E15625E01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Norrland</c:v>
                </c:pt>
                <c:pt idx="1">
                  <c:v>Svealand</c:v>
                </c:pt>
                <c:pt idx="2">
                  <c:v>Götaland</c:v>
                </c:pt>
              </c:strCache>
            </c:strRef>
          </c:cat>
          <c:val>
            <c:numRef>
              <c:f>Sheet1!$C$2:$C$4</c:f>
              <c:numCache>
                <c:formatCode>0</c:formatCode>
                <c:ptCount val="3"/>
                <c:pt idx="0">
                  <c:v>61.764705882352999</c:v>
                </c:pt>
                <c:pt idx="1">
                  <c:v>26.470588235294102</c:v>
                </c:pt>
                <c:pt idx="2">
                  <c:v>11.764705882352899</c:v>
                </c:pt>
              </c:numCache>
            </c:numRef>
          </c:val>
          <c:extLst>
            <c:ext xmlns:c16="http://schemas.microsoft.com/office/drawing/2014/chart" uri="{C3380CC4-5D6E-409C-BE32-E72D297353CC}">
              <c16:uniqueId val="{00000007-E01D-48B8-AC2F-4E15625E01D0}"/>
            </c:ext>
          </c:extLst>
        </c:ser>
        <c:ser>
          <c:idx val="2"/>
          <c:order val="2"/>
          <c:tx>
            <c:strRef>
              <c:f>Sheet1!$D$1</c:f>
              <c:strCache>
                <c:ptCount val="1"/>
                <c:pt idx="0">
                  <c:v>Kolumn3</c:v>
                </c:pt>
              </c:strCache>
            </c:strRef>
          </c:tx>
          <c:spPr>
            <a:solidFill>
              <a:srgbClr val="624764"/>
            </a:solidFill>
          </c:spPr>
          <c:invertIfNegative val="0"/>
          <c:dLbls>
            <c:dLbl>
              <c:idx val="0"/>
              <c:tx>
                <c:rich>
                  <a:bodyPr wrap="none">
                    <a:spAutoFit/>
                  </a:bodyPr>
                  <a:lstStyle/>
                  <a:p>
                    <a:pPr>
                      <a:defRPr/>
                    </a:pPr>
                    <a:fld id="{AAE2A1B7-C36A-4056-92E3-94930ECC0AC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E01D-48B8-AC2F-4E15625E01D0}"/>
                </c:ext>
              </c:extLst>
            </c:dLbl>
            <c:dLbl>
              <c:idx val="1"/>
              <c:tx>
                <c:rich>
                  <a:bodyPr wrap="none">
                    <a:spAutoFit/>
                  </a:bodyPr>
                  <a:lstStyle/>
                  <a:p>
                    <a:pPr>
                      <a:defRPr/>
                    </a:pPr>
                    <a:fld id="{ECE0360D-51D7-4D79-A31F-DB06EE6AD3C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01D-48B8-AC2F-4E15625E01D0}"/>
                </c:ext>
              </c:extLst>
            </c:dLbl>
            <c:dLbl>
              <c:idx val="2"/>
              <c:tx>
                <c:rich>
                  <a:bodyPr wrap="none">
                    <a:spAutoFit/>
                  </a:bodyPr>
                  <a:lstStyle/>
                  <a:p>
                    <a:pPr>
                      <a:defRPr/>
                    </a:pPr>
                    <a:fld id="{A34795E1-2975-4113-A8DC-D11CE5E844D0}"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E01D-48B8-AC2F-4E15625E01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Norrland</c:v>
                </c:pt>
                <c:pt idx="1">
                  <c:v>Svealand</c:v>
                </c:pt>
                <c:pt idx="2">
                  <c:v>Götaland</c:v>
                </c:pt>
              </c:strCache>
            </c:strRef>
          </c:cat>
          <c:val>
            <c:numRef>
              <c:f>Sheet1!$D$2:$D$4</c:f>
              <c:numCache>
                <c:formatCode>0</c:formatCode>
                <c:ptCount val="3"/>
                <c:pt idx="0">
                  <c:v>47.65625</c:v>
                </c:pt>
                <c:pt idx="1">
                  <c:v>27.734375</c:v>
                </c:pt>
                <c:pt idx="2">
                  <c:v>24.609375</c:v>
                </c:pt>
              </c:numCache>
            </c:numRef>
          </c:val>
          <c:extLst>
            <c:ext xmlns:c16="http://schemas.microsoft.com/office/drawing/2014/chart" uri="{C3380CC4-5D6E-409C-BE32-E72D297353CC}">
              <c16:uniqueId val="{0000000B-E01D-48B8-AC2F-4E15625E01D0}"/>
            </c:ext>
          </c:extLst>
        </c:ser>
        <c:dLbls>
          <c:showLegendKey val="0"/>
          <c:showVal val="0"/>
          <c:showCatName val="0"/>
          <c:showSerName val="0"/>
          <c:showPercent val="0"/>
          <c:showBubbleSize val="0"/>
        </c:dLbls>
        <c:gapWidth val="50"/>
        <c:overlap val="-16"/>
        <c:axId val="2006908403"/>
        <c:axId val="841254670"/>
      </c:barChart>
      <c:catAx>
        <c:axId val="2006908403"/>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841254670"/>
        <c:crosses val="autoZero"/>
        <c:auto val="0"/>
        <c:lblAlgn val="ctr"/>
        <c:lblOffset val="100"/>
        <c:noMultiLvlLbl val="0"/>
      </c:catAx>
      <c:valAx>
        <c:axId val="841254670"/>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2006908403"/>
        <c:crosses val="autoZero"/>
        <c:crossBetween val="between"/>
        <c:majorUnit val="25"/>
      </c:valAx>
      <c:spPr>
        <a:solidFill>
          <a:srgbClr val="FFFFFF">
            <a:alpha val="0"/>
          </a:srgbClr>
        </a:solidFill>
      </c:spPr>
    </c:plotArea>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 (n=60)</c:v>
                </c:pt>
              </c:strCache>
            </c:strRef>
          </c:tx>
          <c:spPr>
            <a:solidFill>
              <a:srgbClr val="92E7E2"/>
            </a:solidFill>
          </c:spPr>
          <c:invertIfNegative val="0"/>
          <c:dLbls>
            <c:dLbl>
              <c:idx val="0"/>
              <c:tx>
                <c:rich>
                  <a:bodyPr wrap="none">
                    <a:spAutoFit/>
                  </a:bodyPr>
                  <a:lstStyle/>
                  <a:p>
                    <a:pPr>
                      <a:defRPr/>
                    </a:pPr>
                    <a:fld id="{7DD47101-7B33-4944-9E6A-6D1E570F015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A80F-4C4D-A1EC-DD6ECA056A7C}"/>
                </c:ext>
              </c:extLst>
            </c:dLbl>
            <c:dLbl>
              <c:idx val="1"/>
              <c:tx>
                <c:rich>
                  <a:bodyPr wrap="none">
                    <a:spAutoFit/>
                  </a:bodyPr>
                  <a:lstStyle/>
                  <a:p>
                    <a:pPr>
                      <a:defRPr/>
                    </a:pPr>
                    <a:fld id="{6617F237-89B2-4561-82FE-F94611F3497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A80F-4C4D-A1EC-DD6ECA056A7C}"/>
                </c:ext>
              </c:extLst>
            </c:dLbl>
            <c:dLbl>
              <c:idx val="2"/>
              <c:tx>
                <c:rich>
                  <a:bodyPr wrap="none">
                    <a:spAutoFit/>
                  </a:bodyPr>
                  <a:lstStyle/>
                  <a:p>
                    <a:pPr>
                      <a:defRPr/>
                    </a:pPr>
                    <a:fld id="{49C80CDF-28B6-47D9-9E16-99574238E27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A80F-4C4D-A1EC-DD6ECA056A7C}"/>
                </c:ext>
              </c:extLst>
            </c:dLbl>
            <c:dLbl>
              <c:idx val="3"/>
              <c:tx>
                <c:rich>
                  <a:bodyPr wrap="none">
                    <a:spAutoFit/>
                  </a:bodyPr>
                  <a:lstStyle/>
                  <a:p>
                    <a:pPr>
                      <a:defRPr/>
                    </a:pPr>
                    <a:fld id="{AD6F3A56-B3DB-4AF1-91FD-22A063A458B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A80F-4C4D-A1EC-DD6ECA056A7C}"/>
                </c:ext>
              </c:extLst>
            </c:dLbl>
            <c:dLbl>
              <c:idx val="4"/>
              <c:tx>
                <c:rich>
                  <a:bodyPr wrap="none">
                    <a:spAutoFit/>
                  </a:bodyPr>
                  <a:lstStyle/>
                  <a:p>
                    <a:pPr>
                      <a:defRPr/>
                    </a:pPr>
                    <a:fld id="{119FB49B-3684-49B4-8343-B65438F5D14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A80F-4C4D-A1EC-DD6ECA056A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Annat</c:v>
                </c:pt>
                <c:pt idx="1">
                  <c:v>Att få vara med och åka tävlingarna på [Folksam Cup/Ski Team Ungdomscup]</c:v>
                </c:pt>
                <c:pt idx="2">
                  <c:v>Att få vara en del av gemenskapen i distriktet</c:v>
                </c:pt>
                <c:pt idx="3">
                  <c:v>Att få komma till [Folksam Cup/Ski Team Ungdomscup] och träffa alla jämngamla längdåkare från hela Sverige</c:v>
                </c:pt>
                <c:pt idx="4">
                  <c:v>Att prestera så bra som möjligt på [Folksam Cup/Ski Team Ungdomscup]</c:v>
                </c:pt>
              </c:strCache>
            </c:strRef>
          </c:cat>
          <c:val>
            <c:numRef>
              <c:f>Sheet1!$B$2:$B$6</c:f>
              <c:numCache>
                <c:formatCode>0</c:formatCode>
                <c:ptCount val="5"/>
                <c:pt idx="0">
                  <c:v>5</c:v>
                </c:pt>
                <c:pt idx="1">
                  <c:v>8.3333333333333304</c:v>
                </c:pt>
                <c:pt idx="2">
                  <c:v>31.6666666666667</c:v>
                </c:pt>
                <c:pt idx="3">
                  <c:v>20</c:v>
                </c:pt>
                <c:pt idx="4">
                  <c:v>35</c:v>
                </c:pt>
              </c:numCache>
            </c:numRef>
          </c:val>
          <c:extLst>
            <c:ext xmlns:c16="http://schemas.microsoft.com/office/drawing/2014/chart" uri="{C3380CC4-5D6E-409C-BE32-E72D297353CC}">
              <c16:uniqueId val="{00000005-A80F-4C4D-A1EC-DD6ECA056A7C}"/>
            </c:ext>
          </c:extLst>
        </c:ser>
        <c:ser>
          <c:idx val="1"/>
          <c:order val="1"/>
          <c:tx>
            <c:strRef>
              <c:f>Sheet1!$C$1</c:f>
              <c:strCache>
                <c:ptCount val="1"/>
                <c:pt idx="0">
                  <c:v>2023 (n=46)</c:v>
                </c:pt>
              </c:strCache>
            </c:strRef>
          </c:tx>
          <c:spPr>
            <a:solidFill>
              <a:srgbClr val="EBBC71"/>
            </a:solidFill>
          </c:spPr>
          <c:invertIfNegative val="0"/>
          <c:dLbls>
            <c:dLbl>
              <c:idx val="0"/>
              <c:tx>
                <c:rich>
                  <a:bodyPr wrap="none">
                    <a:spAutoFit/>
                  </a:bodyPr>
                  <a:lstStyle/>
                  <a:p>
                    <a:pPr>
                      <a:defRPr/>
                    </a:pPr>
                    <a:fld id="{08CF3090-1D74-4376-81D2-DF74A5BF0FA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A80F-4C4D-A1EC-DD6ECA056A7C}"/>
                </c:ext>
              </c:extLst>
            </c:dLbl>
            <c:dLbl>
              <c:idx val="1"/>
              <c:tx>
                <c:rich>
                  <a:bodyPr wrap="none">
                    <a:spAutoFit/>
                  </a:bodyPr>
                  <a:lstStyle/>
                  <a:p>
                    <a:pPr>
                      <a:defRPr/>
                    </a:pPr>
                    <a:fld id="{F11BC44C-B439-40E6-8484-F4DD09844E6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A80F-4C4D-A1EC-DD6ECA056A7C}"/>
                </c:ext>
              </c:extLst>
            </c:dLbl>
            <c:dLbl>
              <c:idx val="2"/>
              <c:tx>
                <c:rich>
                  <a:bodyPr wrap="none">
                    <a:spAutoFit/>
                  </a:bodyPr>
                  <a:lstStyle/>
                  <a:p>
                    <a:pPr>
                      <a:defRPr/>
                    </a:pPr>
                    <a:fld id="{01B7177A-FA8D-4480-A797-E0720AD5F6F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A80F-4C4D-A1EC-DD6ECA056A7C}"/>
                </c:ext>
              </c:extLst>
            </c:dLbl>
            <c:dLbl>
              <c:idx val="3"/>
              <c:tx>
                <c:rich>
                  <a:bodyPr wrap="none">
                    <a:spAutoFit/>
                  </a:bodyPr>
                  <a:lstStyle/>
                  <a:p>
                    <a:pPr>
                      <a:defRPr/>
                    </a:pPr>
                    <a:fld id="{FC53DA81-51FB-4430-B059-B3BA901C441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A80F-4C4D-A1EC-DD6ECA056A7C}"/>
                </c:ext>
              </c:extLst>
            </c:dLbl>
            <c:dLbl>
              <c:idx val="4"/>
              <c:tx>
                <c:rich>
                  <a:bodyPr wrap="none">
                    <a:spAutoFit/>
                  </a:bodyPr>
                  <a:lstStyle/>
                  <a:p>
                    <a:pPr>
                      <a:defRPr/>
                    </a:pPr>
                    <a:fld id="{AFB1FAEC-B299-42DF-89DC-5E1B3A3534F2}"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A80F-4C4D-A1EC-DD6ECA056A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Annat</c:v>
                </c:pt>
                <c:pt idx="1">
                  <c:v>Att få vara med och åka tävlingarna på [Folksam Cup/Ski Team Ungdomscup]</c:v>
                </c:pt>
                <c:pt idx="2">
                  <c:v>Att få vara en del av gemenskapen i distriktet</c:v>
                </c:pt>
                <c:pt idx="3">
                  <c:v>Att få komma till [Folksam Cup/Ski Team Ungdomscup] och träffa alla jämngamla längdåkare från hela Sverige</c:v>
                </c:pt>
                <c:pt idx="4">
                  <c:v>Att prestera så bra som möjligt på [Folksam Cup/Ski Team Ungdomscup]</c:v>
                </c:pt>
              </c:strCache>
            </c:strRef>
          </c:cat>
          <c:val>
            <c:numRef>
              <c:f>Sheet1!$C$2:$C$6</c:f>
              <c:numCache>
                <c:formatCode>0</c:formatCode>
                <c:ptCount val="5"/>
                <c:pt idx="0">
                  <c:v>8.6956521739130395</c:v>
                </c:pt>
                <c:pt idx="1">
                  <c:v>10.869565217391299</c:v>
                </c:pt>
                <c:pt idx="2">
                  <c:v>34.7826086956522</c:v>
                </c:pt>
                <c:pt idx="3">
                  <c:v>13.0434782608696</c:v>
                </c:pt>
                <c:pt idx="4">
                  <c:v>32.6086956521739</c:v>
                </c:pt>
              </c:numCache>
            </c:numRef>
          </c:val>
          <c:extLst>
            <c:ext xmlns:c16="http://schemas.microsoft.com/office/drawing/2014/chart" uri="{C3380CC4-5D6E-409C-BE32-E72D297353CC}">
              <c16:uniqueId val="{0000000B-A80F-4C4D-A1EC-DD6ECA056A7C}"/>
            </c:ext>
          </c:extLst>
        </c:ser>
        <c:ser>
          <c:idx val="2"/>
          <c:order val="2"/>
          <c:tx>
            <c:strRef>
              <c:f>Sheet1!$D$1</c:f>
              <c:strCache>
                <c:ptCount val="1"/>
                <c:pt idx="0">
                  <c:v>2024 (n=67)</c:v>
                </c:pt>
              </c:strCache>
            </c:strRef>
          </c:tx>
          <c:spPr>
            <a:solidFill>
              <a:srgbClr val="624764"/>
            </a:solidFill>
          </c:spPr>
          <c:invertIfNegative val="0"/>
          <c:dLbls>
            <c:dLbl>
              <c:idx val="0"/>
              <c:tx>
                <c:rich>
                  <a:bodyPr wrap="none">
                    <a:spAutoFit/>
                  </a:bodyPr>
                  <a:lstStyle/>
                  <a:p>
                    <a:pPr>
                      <a:defRPr/>
                    </a:pPr>
                    <a:fld id="{255D6903-F4B1-4784-B83E-37D6EA79CFE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A80F-4C4D-A1EC-DD6ECA056A7C}"/>
                </c:ext>
              </c:extLst>
            </c:dLbl>
            <c:dLbl>
              <c:idx val="1"/>
              <c:tx>
                <c:rich>
                  <a:bodyPr wrap="none">
                    <a:spAutoFit/>
                  </a:bodyPr>
                  <a:lstStyle/>
                  <a:p>
                    <a:pPr>
                      <a:defRPr/>
                    </a:pPr>
                    <a:fld id="{4690AC91-F1E0-4D13-B55E-000B0899997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A80F-4C4D-A1EC-DD6ECA056A7C}"/>
                </c:ext>
              </c:extLst>
            </c:dLbl>
            <c:dLbl>
              <c:idx val="2"/>
              <c:tx>
                <c:rich>
                  <a:bodyPr wrap="none">
                    <a:spAutoFit/>
                  </a:bodyPr>
                  <a:lstStyle/>
                  <a:p>
                    <a:pPr>
                      <a:defRPr/>
                    </a:pPr>
                    <a:fld id="{A5F8E574-797B-465B-9FDD-DF2805B7F7F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A80F-4C4D-A1EC-DD6ECA056A7C}"/>
                </c:ext>
              </c:extLst>
            </c:dLbl>
            <c:dLbl>
              <c:idx val="3"/>
              <c:tx>
                <c:rich>
                  <a:bodyPr wrap="none">
                    <a:spAutoFit/>
                  </a:bodyPr>
                  <a:lstStyle/>
                  <a:p>
                    <a:pPr>
                      <a:defRPr/>
                    </a:pPr>
                    <a:fld id="{4FCBA574-D18A-4F43-824A-08217B05552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A80F-4C4D-A1EC-DD6ECA056A7C}"/>
                </c:ext>
              </c:extLst>
            </c:dLbl>
            <c:dLbl>
              <c:idx val="4"/>
              <c:tx>
                <c:rich>
                  <a:bodyPr wrap="none">
                    <a:spAutoFit/>
                  </a:bodyPr>
                  <a:lstStyle/>
                  <a:p>
                    <a:pPr>
                      <a:defRPr/>
                    </a:pPr>
                    <a:fld id="{4D5B8A31-CC6E-45AB-8170-94B80DFE580F}"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A80F-4C4D-A1EC-DD6ECA056A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Annat</c:v>
                </c:pt>
                <c:pt idx="1">
                  <c:v>Att få vara med och åka tävlingarna på [Folksam Cup/Ski Team Ungdomscup]</c:v>
                </c:pt>
                <c:pt idx="2">
                  <c:v>Att få vara en del av gemenskapen i distriktet</c:v>
                </c:pt>
                <c:pt idx="3">
                  <c:v>Att få komma till [Folksam Cup/Ski Team Ungdomscup] och träffa alla jämngamla längdåkare från hela Sverige</c:v>
                </c:pt>
                <c:pt idx="4">
                  <c:v>Att prestera så bra som möjligt på [Folksam Cup/Ski Team Ungdomscup]</c:v>
                </c:pt>
              </c:strCache>
            </c:strRef>
          </c:cat>
          <c:val>
            <c:numRef>
              <c:f>Sheet1!$D$2:$D$6</c:f>
              <c:numCache>
                <c:formatCode>0</c:formatCode>
                <c:ptCount val="5"/>
                <c:pt idx="0">
                  <c:v>7.7922077922077904</c:v>
                </c:pt>
                <c:pt idx="1">
                  <c:v>11.6883116883117</c:v>
                </c:pt>
                <c:pt idx="2">
                  <c:v>18.181818181818201</c:v>
                </c:pt>
                <c:pt idx="3">
                  <c:v>25.974025974025999</c:v>
                </c:pt>
                <c:pt idx="4">
                  <c:v>36.363636363636402</c:v>
                </c:pt>
              </c:numCache>
            </c:numRef>
          </c:val>
          <c:extLst>
            <c:ext xmlns:c16="http://schemas.microsoft.com/office/drawing/2014/chart" uri="{C3380CC4-5D6E-409C-BE32-E72D297353CC}">
              <c16:uniqueId val="{00000011-A80F-4C4D-A1EC-DD6ECA056A7C}"/>
            </c:ext>
          </c:extLst>
        </c:ser>
        <c:dLbls>
          <c:showLegendKey val="0"/>
          <c:showVal val="0"/>
          <c:showCatName val="0"/>
          <c:showSerName val="0"/>
          <c:showPercent val="0"/>
          <c:showBubbleSize val="0"/>
        </c:dLbls>
        <c:gapWidth val="70"/>
        <c:overlap val="-16"/>
        <c:axId val="1023091451"/>
        <c:axId val="1383928931"/>
      </c:barChart>
      <c:catAx>
        <c:axId val="1023091451"/>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788" smtId="4294967295">
                <a:solidFill>
                  <a:srgbClr val="000000"/>
                </a:solidFill>
                <a:latin typeface="arial"/>
              </a:defRPr>
            </a:pPr>
            <a:endParaRPr lang="sv-SE"/>
          </a:p>
        </c:txPr>
        <c:crossAx val="1383928931"/>
        <c:crosses val="autoZero"/>
        <c:auto val="0"/>
        <c:lblAlgn val="ctr"/>
        <c:lblOffset val="100"/>
        <c:noMultiLvlLbl val="0"/>
      </c:catAx>
      <c:valAx>
        <c:axId val="1383928931"/>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023091451"/>
        <c:crosses val="autoZero"/>
        <c:crossBetween val="between"/>
        <c:majorUnit val="25"/>
      </c:valAx>
      <c:spPr>
        <a:solidFill>
          <a:srgbClr val="FFFFFF">
            <a:alpha val="0"/>
          </a:srgbClr>
        </a:solidFill>
      </c:spPr>
    </c:plotArea>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92E7E2"/>
            </a:solidFill>
          </c:spPr>
          <c:invertIfNegative val="0"/>
          <c:dLbls>
            <c:dLbl>
              <c:idx val="0"/>
              <c:tx>
                <c:rich>
                  <a:bodyPr wrap="none">
                    <a:spAutoFit/>
                  </a:bodyPr>
                  <a:lstStyle/>
                  <a:p>
                    <a:pPr>
                      <a:defRPr/>
                    </a:pPr>
                    <a:fld id="{1D2564CC-C98F-475C-BD7F-7AD467909D1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EAAA-46BB-BA7C-4C123E9876E7}"/>
                </c:ext>
              </c:extLst>
            </c:dLbl>
            <c:dLbl>
              <c:idx val="1"/>
              <c:tx>
                <c:rich>
                  <a:bodyPr wrap="none">
                    <a:spAutoFit/>
                  </a:bodyPr>
                  <a:lstStyle/>
                  <a:p>
                    <a:pPr>
                      <a:defRPr/>
                    </a:pPr>
                    <a:fld id="{66D7F8DD-3615-4540-81CE-81DC4B35A2B9}"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EAAA-46BB-BA7C-4C123E9876E7}"/>
                </c:ext>
              </c:extLst>
            </c:dLbl>
            <c:dLbl>
              <c:idx val="2"/>
              <c:tx>
                <c:rich>
                  <a:bodyPr wrap="none">
                    <a:spAutoFit/>
                  </a:bodyPr>
                  <a:lstStyle/>
                  <a:p>
                    <a:pPr>
                      <a:defRPr/>
                    </a:pPr>
                    <a:fld id="{718106E0-651C-44FA-BEC2-449C6AD084A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EAAA-46BB-BA7C-4C123E9876E7}"/>
                </c:ext>
              </c:extLst>
            </c:dLbl>
            <c:dLbl>
              <c:idx val="3"/>
              <c:tx>
                <c:rich>
                  <a:bodyPr wrap="none">
                    <a:spAutoFit/>
                  </a:bodyPr>
                  <a:lstStyle/>
                  <a:p>
                    <a:pPr>
                      <a:defRPr/>
                    </a:pPr>
                    <a:fld id="{84B1E39A-C6C3-4431-B352-130484D54D9A}"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EAAA-46BB-BA7C-4C123E9876E7}"/>
                </c:ext>
              </c:extLst>
            </c:dLbl>
            <c:dLbl>
              <c:idx val="4"/>
              <c:tx>
                <c:rich>
                  <a:bodyPr wrap="none">
                    <a:spAutoFit/>
                  </a:bodyPr>
                  <a:lstStyle/>
                  <a:p>
                    <a:pPr>
                      <a:defRPr/>
                    </a:pPr>
                    <a:fld id="{58F7FFBF-C25B-416A-BACE-FB20D3CCAA1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EAAA-46BB-BA7C-4C123E9876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Annat</c:v>
                </c:pt>
                <c:pt idx="1">
                  <c:v>Att få vara med och åka tävlingarna på [Folksam Cup/Ski Team Ungdomscup]</c:v>
                </c:pt>
                <c:pt idx="2">
                  <c:v>Att få vara en del av gemenskapen i distriktet</c:v>
                </c:pt>
                <c:pt idx="3">
                  <c:v>Att få komma till [Folksam Cup/Ski Team Ungdomscup] och träffa alla jämngamla längdåkare från hela Sverige</c:v>
                </c:pt>
                <c:pt idx="4">
                  <c:v>Att prestera så bra som möjligt på [Folksam Cup/Ski Team Ungdomscup]</c:v>
                </c:pt>
              </c:strCache>
            </c:strRef>
          </c:cat>
          <c:val>
            <c:numRef>
              <c:f>Sheet1!$B$2:$B$6</c:f>
              <c:numCache>
                <c:formatCode>0</c:formatCode>
                <c:ptCount val="5"/>
                <c:pt idx="0">
                  <c:v>7.3170731707317103</c:v>
                </c:pt>
                <c:pt idx="1">
                  <c:v>9.7560975609756095</c:v>
                </c:pt>
                <c:pt idx="2">
                  <c:v>19.512195121951201</c:v>
                </c:pt>
                <c:pt idx="3">
                  <c:v>19.512195121951201</c:v>
                </c:pt>
                <c:pt idx="4">
                  <c:v>43.902439024390198</c:v>
                </c:pt>
              </c:numCache>
            </c:numRef>
          </c:val>
          <c:extLst>
            <c:ext xmlns:c16="http://schemas.microsoft.com/office/drawing/2014/chart" uri="{C3380CC4-5D6E-409C-BE32-E72D297353CC}">
              <c16:uniqueId val="{00000005-EAAA-46BB-BA7C-4C123E9876E7}"/>
            </c:ext>
          </c:extLst>
        </c:ser>
        <c:ser>
          <c:idx val="1"/>
          <c:order val="1"/>
          <c:tx>
            <c:strRef>
              <c:f>Sheet1!$C$1</c:f>
              <c:strCache>
                <c:ptCount val="1"/>
                <c:pt idx="0">
                  <c:v>2023</c:v>
                </c:pt>
              </c:strCache>
            </c:strRef>
          </c:tx>
          <c:spPr>
            <a:solidFill>
              <a:srgbClr val="EBBC71"/>
            </a:solidFill>
          </c:spPr>
          <c:invertIfNegative val="0"/>
          <c:dLbls>
            <c:dLbl>
              <c:idx val="0"/>
              <c:tx>
                <c:rich>
                  <a:bodyPr wrap="none">
                    <a:spAutoFit/>
                  </a:bodyPr>
                  <a:lstStyle/>
                  <a:p>
                    <a:pPr>
                      <a:defRPr/>
                    </a:pPr>
                    <a:fld id="{CBF4CB0E-BC01-48C8-9E35-6D822E27FEC4}"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EAAA-46BB-BA7C-4C123E9876E7}"/>
                </c:ext>
              </c:extLst>
            </c:dLbl>
            <c:dLbl>
              <c:idx val="1"/>
              <c:tx>
                <c:rich>
                  <a:bodyPr wrap="none">
                    <a:spAutoFit/>
                  </a:bodyPr>
                  <a:lstStyle/>
                  <a:p>
                    <a:pPr>
                      <a:defRPr/>
                    </a:pPr>
                    <a:fld id="{107F275E-EAAA-4B15-90E8-D5E3EF36E86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AA-46BB-BA7C-4C123E9876E7}"/>
                </c:ext>
              </c:extLst>
            </c:dLbl>
            <c:dLbl>
              <c:idx val="2"/>
              <c:tx>
                <c:rich>
                  <a:bodyPr wrap="none">
                    <a:spAutoFit/>
                  </a:bodyPr>
                  <a:lstStyle/>
                  <a:p>
                    <a:pPr>
                      <a:defRPr/>
                    </a:pPr>
                    <a:fld id="{719666DA-FB43-46B8-B1A1-77948D74252E}"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EAAA-46BB-BA7C-4C123E9876E7}"/>
                </c:ext>
              </c:extLst>
            </c:dLbl>
            <c:dLbl>
              <c:idx val="3"/>
              <c:tx>
                <c:rich>
                  <a:bodyPr wrap="none">
                    <a:spAutoFit/>
                  </a:bodyPr>
                  <a:lstStyle/>
                  <a:p>
                    <a:pPr>
                      <a:defRPr/>
                    </a:pPr>
                    <a:fld id="{B6ED4E6C-3EDC-4FE9-AF6D-DBF10D79B525}"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AA-46BB-BA7C-4C123E9876E7}"/>
                </c:ext>
              </c:extLst>
            </c:dLbl>
            <c:dLbl>
              <c:idx val="4"/>
              <c:tx>
                <c:rich>
                  <a:bodyPr wrap="none">
                    <a:spAutoFit/>
                  </a:bodyPr>
                  <a:lstStyle/>
                  <a:p>
                    <a:pPr>
                      <a:defRPr/>
                    </a:pPr>
                    <a:fld id="{0A2A24E7-FA9C-4CD8-9D5E-E491C46923D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EAAA-46BB-BA7C-4C123E9876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Annat</c:v>
                </c:pt>
                <c:pt idx="1">
                  <c:v>Att få vara med och åka tävlingarna på [Folksam Cup/Ski Team Ungdomscup]</c:v>
                </c:pt>
                <c:pt idx="2">
                  <c:v>Att få vara en del av gemenskapen i distriktet</c:v>
                </c:pt>
                <c:pt idx="3">
                  <c:v>Att få komma till [Folksam Cup/Ski Team Ungdomscup] och träffa alla jämngamla längdåkare från hela Sverige</c:v>
                </c:pt>
                <c:pt idx="4">
                  <c:v>Att prestera så bra som möjligt på [Folksam Cup/Ski Team Ungdomscup]</c:v>
                </c:pt>
              </c:strCache>
            </c:strRef>
          </c:cat>
          <c:val>
            <c:numRef>
              <c:f>Sheet1!$C$2:$C$6</c:f>
              <c:numCache>
                <c:formatCode>0</c:formatCode>
                <c:ptCount val="5"/>
                <c:pt idx="0">
                  <c:v>11.9402985074627</c:v>
                </c:pt>
                <c:pt idx="1">
                  <c:v>13.4328358208955</c:v>
                </c:pt>
                <c:pt idx="2">
                  <c:v>26.865671641791</c:v>
                </c:pt>
                <c:pt idx="3">
                  <c:v>19.402985074626901</c:v>
                </c:pt>
                <c:pt idx="4">
                  <c:v>28.358208955223901</c:v>
                </c:pt>
              </c:numCache>
            </c:numRef>
          </c:val>
          <c:extLst>
            <c:ext xmlns:c16="http://schemas.microsoft.com/office/drawing/2014/chart" uri="{C3380CC4-5D6E-409C-BE32-E72D297353CC}">
              <c16:uniqueId val="{0000000B-EAAA-46BB-BA7C-4C123E9876E7}"/>
            </c:ext>
          </c:extLst>
        </c:ser>
        <c:ser>
          <c:idx val="2"/>
          <c:order val="2"/>
          <c:tx>
            <c:strRef>
              <c:f>Sheet1!$D$1</c:f>
              <c:strCache>
                <c:ptCount val="1"/>
                <c:pt idx="0">
                  <c:v>2024</c:v>
                </c:pt>
              </c:strCache>
            </c:strRef>
          </c:tx>
          <c:spPr>
            <a:solidFill>
              <a:srgbClr val="624764"/>
            </a:solidFill>
          </c:spPr>
          <c:invertIfNegative val="0"/>
          <c:dLbls>
            <c:dLbl>
              <c:idx val="0"/>
              <c:tx>
                <c:rich>
                  <a:bodyPr wrap="none">
                    <a:spAutoFit/>
                  </a:bodyPr>
                  <a:lstStyle/>
                  <a:p>
                    <a:pPr>
                      <a:defRPr/>
                    </a:pPr>
                    <a:fld id="{399C773D-A59A-4A17-8258-24C982AC251C}"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EAAA-46BB-BA7C-4C123E9876E7}"/>
                </c:ext>
              </c:extLst>
            </c:dLbl>
            <c:dLbl>
              <c:idx val="1"/>
              <c:tx>
                <c:rich>
                  <a:bodyPr wrap="none">
                    <a:spAutoFit/>
                  </a:bodyPr>
                  <a:lstStyle/>
                  <a:p>
                    <a:pPr>
                      <a:defRPr/>
                    </a:pPr>
                    <a:fld id="{D3B10D8E-B97A-425B-9984-FE27D3DAA04D}"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EAAA-46BB-BA7C-4C123E9876E7}"/>
                </c:ext>
              </c:extLst>
            </c:dLbl>
            <c:dLbl>
              <c:idx val="2"/>
              <c:tx>
                <c:rich>
                  <a:bodyPr wrap="none">
                    <a:spAutoFit/>
                  </a:bodyPr>
                  <a:lstStyle/>
                  <a:p>
                    <a:pPr>
                      <a:defRPr/>
                    </a:pPr>
                    <a:fld id="{EEF23188-5919-4567-B73B-882237BE76E3}"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E-EAAA-46BB-BA7C-4C123E9876E7}"/>
                </c:ext>
              </c:extLst>
            </c:dLbl>
            <c:dLbl>
              <c:idx val="3"/>
              <c:tx>
                <c:rich>
                  <a:bodyPr wrap="none">
                    <a:spAutoFit/>
                  </a:bodyPr>
                  <a:lstStyle/>
                  <a:p>
                    <a:pPr>
                      <a:defRPr/>
                    </a:pPr>
                    <a:fld id="{24E9EC2A-0052-4F5A-93BB-36C498E50F18}"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F-EAAA-46BB-BA7C-4C123E9876E7}"/>
                </c:ext>
              </c:extLst>
            </c:dLbl>
            <c:dLbl>
              <c:idx val="4"/>
              <c:tx>
                <c:rich>
                  <a:bodyPr wrap="none">
                    <a:spAutoFit/>
                  </a:bodyPr>
                  <a:lstStyle/>
                  <a:p>
                    <a:pPr>
                      <a:defRPr/>
                    </a:pPr>
                    <a:fld id="{71BB8054-087D-434F-9E94-05E0286B9267}" type="VALUE">
                      <a:rPr lang="en-US" sz="788">
                        <a:solidFill>
                          <a:srgbClr val="000000"/>
                        </a:solidFill>
                        <a:latin typeface="arial"/>
                      </a:rPr>
                      <a:pPr>
                        <a:defRPr/>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0-EAAA-46BB-BA7C-4C123E9876E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Annat</c:v>
                </c:pt>
                <c:pt idx="1">
                  <c:v>Att få vara med och åka tävlingarna på [Folksam Cup/Ski Team Ungdomscup]</c:v>
                </c:pt>
                <c:pt idx="2">
                  <c:v>Att få vara en del av gemenskapen i distriktet</c:v>
                </c:pt>
                <c:pt idx="3">
                  <c:v>Att få komma till [Folksam Cup/Ski Team Ungdomscup] och träffa alla jämngamla längdåkare från hela Sverige</c:v>
                </c:pt>
                <c:pt idx="4">
                  <c:v>Att prestera så bra som möjligt på [Folksam Cup/Ski Team Ungdomscup]</c:v>
                </c:pt>
              </c:strCache>
            </c:strRef>
          </c:cat>
          <c:val>
            <c:numRef>
              <c:f>Sheet1!$D$2:$D$6</c:f>
              <c:numCache>
                <c:formatCode>0</c:formatCode>
                <c:ptCount val="5"/>
                <c:pt idx="0">
                  <c:v>13.580246913580201</c:v>
                </c:pt>
                <c:pt idx="1">
                  <c:v>7.4074074074074101</c:v>
                </c:pt>
                <c:pt idx="2">
                  <c:v>25.925925925925899</c:v>
                </c:pt>
                <c:pt idx="3">
                  <c:v>17.283950617283999</c:v>
                </c:pt>
                <c:pt idx="4">
                  <c:v>35.802469135802497</c:v>
                </c:pt>
              </c:numCache>
            </c:numRef>
          </c:val>
          <c:extLst>
            <c:ext xmlns:c16="http://schemas.microsoft.com/office/drawing/2014/chart" uri="{C3380CC4-5D6E-409C-BE32-E72D297353CC}">
              <c16:uniqueId val="{00000011-EAAA-46BB-BA7C-4C123E9876E7}"/>
            </c:ext>
          </c:extLst>
        </c:ser>
        <c:dLbls>
          <c:showLegendKey val="0"/>
          <c:showVal val="0"/>
          <c:showCatName val="0"/>
          <c:showSerName val="0"/>
          <c:showPercent val="0"/>
          <c:showBubbleSize val="0"/>
        </c:dLbls>
        <c:gapWidth val="70"/>
        <c:overlap val="-16"/>
        <c:axId val="581527251"/>
        <c:axId val="709665936"/>
      </c:barChart>
      <c:catAx>
        <c:axId val="581527251"/>
        <c:scaling>
          <c:orientation val="minMax"/>
        </c:scaling>
        <c:delete val="1"/>
        <c:axPos val="l"/>
        <c:numFmt formatCode="General" sourceLinked="1"/>
        <c:majorTickMark val="none"/>
        <c:minorTickMark val="none"/>
        <c:tickLblPos val="low"/>
        <c:crossAx val="709665936"/>
        <c:crosses val="autoZero"/>
        <c:auto val="0"/>
        <c:lblAlgn val="ctr"/>
        <c:lblOffset val="100"/>
        <c:noMultiLvlLbl val="0"/>
      </c:catAx>
      <c:valAx>
        <c:axId val="709665936"/>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581527251"/>
        <c:crosses val="autoZero"/>
        <c:crossBetween val="between"/>
        <c:majorUnit val="25"/>
      </c:valAx>
      <c:spPr>
        <a:solidFill>
          <a:srgbClr val="FFFFFF">
            <a:alpha val="0"/>
          </a:srgbClr>
        </a:solidFill>
      </c:spPr>
    </c:plotArea>
    <c:legend>
      <c:legendPos val="r"/>
      <c:layout>
        <c:manualLayout>
          <c:xMode val="edge"/>
          <c:yMode val="edge"/>
          <c:x val="0.78625216869077807"/>
          <c:y val="0.37871891594945983"/>
          <c:w val="0.21374783130922195"/>
          <c:h val="0.20535249954220838"/>
        </c:manualLayout>
      </c:layout>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200" dirty="0"/>
              <a:t>Hur stort samhälle bor du i?</a:t>
            </a:r>
          </a:p>
        </c:rich>
      </c:tx>
      <c:overlay val="0"/>
    </c:title>
    <c:autoTitleDeleted val="0"/>
    <c:plotArea>
      <c:layout>
        <c:manualLayout>
          <c:layoutTarget val="inner"/>
          <c:xMode val="edge"/>
          <c:yMode val="edge"/>
          <c:x val="0.35018235310838858"/>
          <c:y val="0.21128149606299212"/>
          <c:w val="0.47279143807385082"/>
          <c:h val="0.53385187007874013"/>
        </c:manualLayout>
      </c:layout>
      <c:barChart>
        <c:barDir val="bar"/>
        <c:grouping val="clustered"/>
        <c:varyColors val="0"/>
        <c:ser>
          <c:idx val="0"/>
          <c:order val="0"/>
          <c:tx>
            <c:strRef>
              <c:f>Sheet1!$B$1</c:f>
              <c:strCache>
                <c:ptCount val="1"/>
                <c:pt idx="0">
                  <c:v>2022</c:v>
                </c:pt>
              </c:strCache>
            </c:strRef>
          </c:tx>
          <c:spPr>
            <a:solidFill>
              <a:srgbClr val="92E7E2"/>
            </a:solidFill>
          </c:spPr>
          <c:invertIfNegative val="0"/>
          <c:dLbls>
            <c:dLbl>
              <c:idx val="0"/>
              <c:tx>
                <c:rich>
                  <a:bodyPr wrap="none">
                    <a:spAutoFit/>
                  </a:bodyPr>
                  <a:lstStyle/>
                  <a:p>
                    <a:pPr>
                      <a:defRPr sz="700"/>
                    </a:pPr>
                    <a:fld id="{6D65CF22-59CE-446B-8EBE-853CD9C27F93}"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87CD-4CAD-A2D6-3AEEA4943EFA}"/>
                </c:ext>
              </c:extLst>
            </c:dLbl>
            <c:dLbl>
              <c:idx val="1"/>
              <c:tx>
                <c:rich>
                  <a:bodyPr wrap="none">
                    <a:spAutoFit/>
                  </a:bodyPr>
                  <a:lstStyle/>
                  <a:p>
                    <a:pPr>
                      <a:defRPr sz="700"/>
                    </a:pPr>
                    <a:fld id="{FDA5A9FA-2C57-4DA8-B3B7-035DD3572DDE}"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87CD-4CAD-A2D6-3AEEA4943EFA}"/>
                </c:ext>
              </c:extLst>
            </c:dLbl>
            <c:dLbl>
              <c:idx val="2"/>
              <c:tx>
                <c:rich>
                  <a:bodyPr wrap="none">
                    <a:spAutoFit/>
                  </a:bodyPr>
                  <a:lstStyle/>
                  <a:p>
                    <a:pPr>
                      <a:defRPr sz="700"/>
                    </a:pPr>
                    <a:fld id="{4194E3F0-3297-4866-AD75-25A1B2709C11}"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87CD-4CAD-A2D6-3AEEA4943EFA}"/>
                </c:ext>
              </c:extLst>
            </c:dLbl>
            <c:dLbl>
              <c:idx val="3"/>
              <c:tx>
                <c:rich>
                  <a:bodyPr wrap="none">
                    <a:spAutoFit/>
                  </a:bodyPr>
                  <a:lstStyle/>
                  <a:p>
                    <a:pPr>
                      <a:defRPr sz="700"/>
                    </a:pPr>
                    <a:fld id="{2CD82C04-D38C-4396-8B0E-6625380FBBC6}"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87CD-4CAD-A2D6-3AEEA4943EFA}"/>
                </c:ext>
              </c:extLst>
            </c:dLbl>
            <c:spPr>
              <a:noFill/>
              <a:ln>
                <a:noFill/>
              </a:ln>
              <a:effectLst/>
            </c:spPr>
            <c:txPr>
              <a:bodyPr wrap="square" lIns="38100" tIns="19050" rIns="38100" bIns="19050" anchor="ctr">
                <a:spAutoFit/>
              </a:bodyPr>
              <a:lstStyle/>
              <a:p>
                <a:pPr>
                  <a:defRPr sz="700"/>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Mindre än 15.000 invånare</c:v>
                </c:pt>
                <c:pt idx="1">
                  <c:v>Mellan 15.000 och 39.000 invånare</c:v>
                </c:pt>
                <c:pt idx="2">
                  <c:v>Mellan 40.000 personer och 199.000 invånare</c:v>
                </c:pt>
                <c:pt idx="3">
                  <c:v>Större än 200.000 invånare</c:v>
                </c:pt>
              </c:strCache>
            </c:strRef>
          </c:cat>
          <c:val>
            <c:numRef>
              <c:f>Sheet1!$B$2:$B$5</c:f>
              <c:numCache>
                <c:formatCode>0</c:formatCode>
                <c:ptCount val="4"/>
                <c:pt idx="0">
                  <c:v>32.484076433120997</c:v>
                </c:pt>
                <c:pt idx="1">
                  <c:v>20.382165605095501</c:v>
                </c:pt>
                <c:pt idx="2">
                  <c:v>31.847133757961799</c:v>
                </c:pt>
                <c:pt idx="3">
                  <c:v>15.286624203821701</c:v>
                </c:pt>
              </c:numCache>
            </c:numRef>
          </c:val>
          <c:extLst>
            <c:ext xmlns:c16="http://schemas.microsoft.com/office/drawing/2014/chart" uri="{C3380CC4-5D6E-409C-BE32-E72D297353CC}">
              <c16:uniqueId val="{00000004-87CD-4CAD-A2D6-3AEEA4943EFA}"/>
            </c:ext>
          </c:extLst>
        </c:ser>
        <c:ser>
          <c:idx val="1"/>
          <c:order val="1"/>
          <c:tx>
            <c:strRef>
              <c:f>Sheet1!$C$1</c:f>
              <c:strCache>
                <c:ptCount val="1"/>
                <c:pt idx="0">
                  <c:v>2023</c:v>
                </c:pt>
              </c:strCache>
            </c:strRef>
          </c:tx>
          <c:spPr>
            <a:solidFill>
              <a:srgbClr val="EBBC71"/>
            </a:solidFill>
          </c:spPr>
          <c:invertIfNegative val="0"/>
          <c:dLbls>
            <c:dLbl>
              <c:idx val="0"/>
              <c:tx>
                <c:rich>
                  <a:bodyPr wrap="none">
                    <a:spAutoFit/>
                  </a:bodyPr>
                  <a:lstStyle/>
                  <a:p>
                    <a:pPr>
                      <a:defRPr sz="700"/>
                    </a:pPr>
                    <a:fld id="{769E3C15-760F-43AF-9EAE-1B22EA85CE11}"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5-87CD-4CAD-A2D6-3AEEA4943EFA}"/>
                </c:ext>
              </c:extLst>
            </c:dLbl>
            <c:dLbl>
              <c:idx val="1"/>
              <c:tx>
                <c:rich>
                  <a:bodyPr wrap="none">
                    <a:spAutoFit/>
                  </a:bodyPr>
                  <a:lstStyle/>
                  <a:p>
                    <a:pPr>
                      <a:defRPr sz="700"/>
                    </a:pPr>
                    <a:fld id="{FA19A261-F895-4BD8-8470-E584E1217169}"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87CD-4CAD-A2D6-3AEEA4943EFA}"/>
                </c:ext>
              </c:extLst>
            </c:dLbl>
            <c:dLbl>
              <c:idx val="2"/>
              <c:tx>
                <c:rich>
                  <a:bodyPr wrap="none">
                    <a:spAutoFit/>
                  </a:bodyPr>
                  <a:lstStyle/>
                  <a:p>
                    <a:pPr>
                      <a:defRPr sz="700"/>
                    </a:pPr>
                    <a:fld id="{02DD2BCF-1AC4-4837-AB47-9A3CF6D7B678}"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87CD-4CAD-A2D6-3AEEA4943EFA}"/>
                </c:ext>
              </c:extLst>
            </c:dLbl>
            <c:dLbl>
              <c:idx val="3"/>
              <c:tx>
                <c:rich>
                  <a:bodyPr wrap="none">
                    <a:spAutoFit/>
                  </a:bodyPr>
                  <a:lstStyle/>
                  <a:p>
                    <a:pPr>
                      <a:defRPr sz="700"/>
                    </a:pPr>
                    <a:fld id="{279FF751-6F0D-4220-A93C-4851DEDF77AC}"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87CD-4CAD-A2D6-3AEEA4943EFA}"/>
                </c:ext>
              </c:extLst>
            </c:dLbl>
            <c:spPr>
              <a:noFill/>
              <a:ln>
                <a:noFill/>
              </a:ln>
              <a:effectLst/>
            </c:spPr>
            <c:txPr>
              <a:bodyPr wrap="square" lIns="38100" tIns="19050" rIns="38100" bIns="19050" anchor="ctr">
                <a:spAutoFit/>
              </a:bodyPr>
              <a:lstStyle/>
              <a:p>
                <a:pPr>
                  <a:defRPr sz="700"/>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Mindre än 15.000 invånare</c:v>
                </c:pt>
                <c:pt idx="1">
                  <c:v>Mellan 15.000 och 39.000 invånare</c:v>
                </c:pt>
                <c:pt idx="2">
                  <c:v>Mellan 40.000 personer och 199.000 invånare</c:v>
                </c:pt>
                <c:pt idx="3">
                  <c:v>Större än 200.000 invånare</c:v>
                </c:pt>
              </c:strCache>
            </c:strRef>
          </c:cat>
          <c:val>
            <c:numRef>
              <c:f>Sheet1!$C$2:$C$5</c:f>
              <c:numCache>
                <c:formatCode>0</c:formatCode>
                <c:ptCount val="4"/>
                <c:pt idx="0">
                  <c:v>32.843137254901997</c:v>
                </c:pt>
                <c:pt idx="1">
                  <c:v>23.529411764705898</c:v>
                </c:pt>
                <c:pt idx="2">
                  <c:v>36.764705882352899</c:v>
                </c:pt>
                <c:pt idx="3">
                  <c:v>6.8627450980392197</c:v>
                </c:pt>
              </c:numCache>
            </c:numRef>
          </c:val>
          <c:extLst>
            <c:ext xmlns:c16="http://schemas.microsoft.com/office/drawing/2014/chart" uri="{C3380CC4-5D6E-409C-BE32-E72D297353CC}">
              <c16:uniqueId val="{00000009-87CD-4CAD-A2D6-3AEEA4943EFA}"/>
            </c:ext>
          </c:extLst>
        </c:ser>
        <c:ser>
          <c:idx val="2"/>
          <c:order val="2"/>
          <c:tx>
            <c:strRef>
              <c:f>Sheet1!$D$1</c:f>
              <c:strCache>
                <c:ptCount val="1"/>
                <c:pt idx="0">
                  <c:v>2024</c:v>
                </c:pt>
              </c:strCache>
            </c:strRef>
          </c:tx>
          <c:spPr>
            <a:solidFill>
              <a:srgbClr val="624764"/>
            </a:solidFill>
          </c:spPr>
          <c:invertIfNegative val="0"/>
          <c:dLbls>
            <c:dLbl>
              <c:idx val="0"/>
              <c:tx>
                <c:rich>
                  <a:bodyPr wrap="none">
                    <a:spAutoFit/>
                  </a:bodyPr>
                  <a:lstStyle/>
                  <a:p>
                    <a:pPr>
                      <a:defRPr sz="700"/>
                    </a:pPr>
                    <a:fld id="{D8C076C0-DD46-4C03-AB9A-46CB35B7B937}"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87CD-4CAD-A2D6-3AEEA4943EFA}"/>
                </c:ext>
              </c:extLst>
            </c:dLbl>
            <c:dLbl>
              <c:idx val="1"/>
              <c:tx>
                <c:rich>
                  <a:bodyPr wrap="none">
                    <a:spAutoFit/>
                  </a:bodyPr>
                  <a:lstStyle/>
                  <a:p>
                    <a:pPr>
                      <a:defRPr sz="700"/>
                    </a:pPr>
                    <a:fld id="{89EEBA6E-438F-4A88-9478-1041F192A131}"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87CD-4CAD-A2D6-3AEEA4943EFA}"/>
                </c:ext>
              </c:extLst>
            </c:dLbl>
            <c:dLbl>
              <c:idx val="2"/>
              <c:tx>
                <c:rich>
                  <a:bodyPr wrap="none">
                    <a:spAutoFit/>
                  </a:bodyPr>
                  <a:lstStyle/>
                  <a:p>
                    <a:pPr>
                      <a:defRPr sz="700"/>
                    </a:pPr>
                    <a:fld id="{EB8D91F4-78AA-4847-B0F1-2189E29D49F6}"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C-87CD-4CAD-A2D6-3AEEA4943EFA}"/>
                </c:ext>
              </c:extLst>
            </c:dLbl>
            <c:dLbl>
              <c:idx val="3"/>
              <c:tx>
                <c:rich>
                  <a:bodyPr wrap="none">
                    <a:spAutoFit/>
                  </a:bodyPr>
                  <a:lstStyle/>
                  <a:p>
                    <a:pPr>
                      <a:defRPr sz="700"/>
                    </a:pPr>
                    <a:fld id="{BBAC0A5A-E545-4FFD-8B3D-ADB78567F134}" type="VALUE">
                      <a:rPr lang="en-US" sz="700">
                        <a:solidFill>
                          <a:srgbClr val="000000"/>
                        </a:solidFill>
                        <a:latin typeface="arial"/>
                      </a:rPr>
                      <a:pPr>
                        <a:defRPr sz="700"/>
                      </a:pPr>
                      <a:t>[VÄRDE]</a:t>
                    </a:fld>
                    <a:endParaRPr lang="sv-SE"/>
                  </a:p>
                </c:rich>
              </c:tx>
              <c:spPr>
                <a:noFill/>
                <a:ln>
                  <a:noFill/>
                </a:ln>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D-87CD-4CAD-A2D6-3AEEA4943EFA}"/>
                </c:ext>
              </c:extLst>
            </c:dLbl>
            <c:spPr>
              <a:noFill/>
              <a:ln>
                <a:noFill/>
              </a:ln>
              <a:effectLst/>
            </c:spPr>
            <c:txPr>
              <a:bodyPr wrap="square" lIns="38100" tIns="19050" rIns="38100" bIns="19050" anchor="ctr">
                <a:spAutoFit/>
              </a:bodyPr>
              <a:lstStyle/>
              <a:p>
                <a:pPr>
                  <a:defRPr sz="700"/>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Mindre än 15.000 invånare</c:v>
                </c:pt>
                <c:pt idx="1">
                  <c:v>Mellan 15.000 och 39.000 invånare</c:v>
                </c:pt>
                <c:pt idx="2">
                  <c:v>Mellan 40.000 personer och 199.000 invånare</c:v>
                </c:pt>
                <c:pt idx="3">
                  <c:v>Större än 200.000 invånare</c:v>
                </c:pt>
              </c:strCache>
            </c:strRef>
          </c:cat>
          <c:val>
            <c:numRef>
              <c:f>Sheet1!$D$2:$D$5</c:f>
              <c:numCache>
                <c:formatCode>0</c:formatCode>
                <c:ptCount val="4"/>
                <c:pt idx="0">
                  <c:v>38.28125</c:v>
                </c:pt>
                <c:pt idx="1">
                  <c:v>16.40625</c:v>
                </c:pt>
                <c:pt idx="2">
                  <c:v>33.984375</c:v>
                </c:pt>
                <c:pt idx="3">
                  <c:v>11.328125</c:v>
                </c:pt>
              </c:numCache>
            </c:numRef>
          </c:val>
          <c:extLst>
            <c:ext xmlns:c16="http://schemas.microsoft.com/office/drawing/2014/chart" uri="{C3380CC4-5D6E-409C-BE32-E72D297353CC}">
              <c16:uniqueId val="{0000000E-87CD-4CAD-A2D6-3AEEA4943EFA}"/>
            </c:ext>
          </c:extLst>
        </c:ser>
        <c:dLbls>
          <c:showLegendKey val="0"/>
          <c:showVal val="0"/>
          <c:showCatName val="0"/>
          <c:showSerName val="0"/>
          <c:showPercent val="0"/>
          <c:showBubbleSize val="0"/>
        </c:dLbls>
        <c:gapWidth val="50"/>
        <c:overlap val="-16"/>
        <c:axId val="1199063127"/>
        <c:axId val="465393830"/>
      </c:barChart>
      <c:catAx>
        <c:axId val="1199063127"/>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465393830"/>
        <c:crosses val="autoZero"/>
        <c:auto val="0"/>
        <c:lblAlgn val="ctr"/>
        <c:lblOffset val="100"/>
        <c:noMultiLvlLbl val="0"/>
      </c:catAx>
      <c:valAx>
        <c:axId val="465393830"/>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199063127"/>
        <c:crosses val="autoZero"/>
        <c:crossBetween val="between"/>
        <c:majorUnit val="25"/>
      </c:valAx>
      <c:spPr>
        <a:solidFill>
          <a:srgbClr val="FFFFFF">
            <a:alpha val="0"/>
          </a:srgbClr>
        </a:solidFill>
      </c:spPr>
    </c:plotArea>
    <c:legend>
      <c:legendPos val="b"/>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92E7E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Jag har ingen tydlig favorit</c:v>
                </c:pt>
                <c:pt idx="1">
                  <c:v>Skicross/tävlingar med inslag av tekniska moment</c:v>
                </c:pt>
                <c:pt idx="2">
                  <c:v>Jaktstart</c:v>
                </c:pt>
                <c:pt idx="3">
                  <c:v>Stafett</c:v>
                </c:pt>
                <c:pt idx="4">
                  <c:v>Masstart</c:v>
                </c:pt>
                <c:pt idx="5">
                  <c:v>Längre distanser</c:v>
                </c:pt>
                <c:pt idx="6">
                  <c:v>Normal distans med individuell start</c:v>
                </c:pt>
                <c:pt idx="7">
                  <c:v>Sprint</c:v>
                </c:pt>
              </c:strCache>
            </c:strRef>
          </c:cat>
          <c:val>
            <c:numRef>
              <c:f>Sheet1!$B$2:$B$9</c:f>
              <c:numCache>
                <c:formatCode>0</c:formatCode>
                <c:ptCount val="8"/>
                <c:pt idx="0">
                  <c:v>12.101910828025501</c:v>
                </c:pt>
                <c:pt idx="1">
                  <c:v>10.828025477707</c:v>
                </c:pt>
                <c:pt idx="2">
                  <c:v>8.2802547770700592</c:v>
                </c:pt>
                <c:pt idx="3">
                  <c:v>7.6433121019108299</c:v>
                </c:pt>
                <c:pt idx="4">
                  <c:v>16.560509554140101</c:v>
                </c:pt>
                <c:pt idx="5">
                  <c:v>12.101910828025501</c:v>
                </c:pt>
                <c:pt idx="6">
                  <c:v>14.012738853503199</c:v>
                </c:pt>
                <c:pt idx="7">
                  <c:v>18.471337579617799</c:v>
                </c:pt>
              </c:numCache>
            </c:numRef>
          </c:val>
          <c:extLst>
            <c:ext xmlns:c16="http://schemas.microsoft.com/office/drawing/2014/chart" uri="{C3380CC4-5D6E-409C-BE32-E72D297353CC}">
              <c16:uniqueId val="{00000008-85A8-424A-BDD5-71FC3B70A179}"/>
            </c:ext>
          </c:extLst>
        </c:ser>
        <c:ser>
          <c:idx val="1"/>
          <c:order val="1"/>
          <c:tx>
            <c:strRef>
              <c:f>Sheet1!$C$1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Jag har ingen tydlig favorit</c:v>
                </c:pt>
                <c:pt idx="1">
                  <c:v>Skicross/tävlingar med inslag av tekniska moment</c:v>
                </c:pt>
                <c:pt idx="2">
                  <c:v>Jaktstart</c:v>
                </c:pt>
                <c:pt idx="3">
                  <c:v>Stafett</c:v>
                </c:pt>
                <c:pt idx="4">
                  <c:v>Masstart</c:v>
                </c:pt>
                <c:pt idx="5">
                  <c:v>Längre distanser</c:v>
                </c:pt>
                <c:pt idx="6">
                  <c:v>Normal distans med individuell start</c:v>
                </c:pt>
                <c:pt idx="7">
                  <c:v>Sprint</c:v>
                </c:pt>
              </c:strCache>
            </c:strRef>
          </c:cat>
          <c:val>
            <c:numRef>
              <c:f>Sheet1!$C$2:$C$9</c:f>
              <c:numCache>
                <c:formatCode>0</c:formatCode>
                <c:ptCount val="8"/>
                <c:pt idx="0">
                  <c:v>16.176470588235301</c:v>
                </c:pt>
                <c:pt idx="1">
                  <c:v>5.3921568627451002</c:v>
                </c:pt>
                <c:pt idx="2">
                  <c:v>6.8627450980392197</c:v>
                </c:pt>
                <c:pt idx="3">
                  <c:v>8.3333333333333304</c:v>
                </c:pt>
                <c:pt idx="4">
                  <c:v>9.8039215686274499</c:v>
                </c:pt>
                <c:pt idx="5">
                  <c:v>11.2745098039216</c:v>
                </c:pt>
                <c:pt idx="6">
                  <c:v>17.156862745098</c:v>
                </c:pt>
                <c:pt idx="7">
                  <c:v>25</c:v>
                </c:pt>
              </c:numCache>
            </c:numRef>
          </c:val>
          <c:extLst>
            <c:ext xmlns:c16="http://schemas.microsoft.com/office/drawing/2014/chart" uri="{C3380CC4-5D6E-409C-BE32-E72D297353CC}">
              <c16:uniqueId val="{00000011-85A8-424A-BDD5-71FC3B70A179}"/>
            </c:ext>
          </c:extLst>
        </c:ser>
        <c:ser>
          <c:idx val="2"/>
          <c:order val="2"/>
          <c:tx>
            <c:strRef>
              <c:f>Sheet1!$D$1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Jag har ingen tydlig favorit</c:v>
                </c:pt>
                <c:pt idx="1">
                  <c:v>Skicross/tävlingar med inslag av tekniska moment</c:v>
                </c:pt>
                <c:pt idx="2">
                  <c:v>Jaktstart</c:v>
                </c:pt>
                <c:pt idx="3">
                  <c:v>Stafett</c:v>
                </c:pt>
                <c:pt idx="4">
                  <c:v>Masstart</c:v>
                </c:pt>
                <c:pt idx="5">
                  <c:v>Längre distanser</c:v>
                </c:pt>
                <c:pt idx="6">
                  <c:v>Normal distans med individuell start</c:v>
                </c:pt>
                <c:pt idx="7">
                  <c:v>Sprint</c:v>
                </c:pt>
              </c:strCache>
            </c:strRef>
          </c:cat>
          <c:val>
            <c:numRef>
              <c:f>Sheet1!$D$2:$D$9</c:f>
              <c:numCache>
                <c:formatCode>0</c:formatCode>
                <c:ptCount val="8"/>
                <c:pt idx="0">
                  <c:v>8.59375</c:v>
                </c:pt>
                <c:pt idx="1">
                  <c:v>7.03125</c:v>
                </c:pt>
                <c:pt idx="2">
                  <c:v>7.8125</c:v>
                </c:pt>
                <c:pt idx="3">
                  <c:v>8.203125</c:v>
                </c:pt>
                <c:pt idx="4">
                  <c:v>10.9375</c:v>
                </c:pt>
                <c:pt idx="5">
                  <c:v>15.234375</c:v>
                </c:pt>
                <c:pt idx="6">
                  <c:v>19.53125</c:v>
                </c:pt>
                <c:pt idx="7">
                  <c:v>22.65625</c:v>
                </c:pt>
              </c:numCache>
            </c:numRef>
          </c:val>
          <c:extLst>
            <c:ext xmlns:c16="http://schemas.microsoft.com/office/drawing/2014/chart" uri="{C3380CC4-5D6E-409C-BE32-E72D297353CC}">
              <c16:uniqueId val="{0000001A-85A8-424A-BDD5-71FC3B70A179}"/>
            </c:ext>
          </c:extLst>
        </c:ser>
        <c:dLbls>
          <c:dLblPos val="outEnd"/>
          <c:showLegendKey val="0"/>
          <c:showVal val="1"/>
          <c:showCatName val="0"/>
          <c:showSerName val="0"/>
          <c:showPercent val="0"/>
          <c:showBubbleSize val="0"/>
        </c:dLbls>
        <c:gapWidth val="70"/>
        <c:overlap val="-16"/>
        <c:axId val="369418964"/>
        <c:axId val="512747619"/>
      </c:barChart>
      <c:catAx>
        <c:axId val="369418964"/>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512747619"/>
        <c:crosses val="autoZero"/>
        <c:auto val="0"/>
        <c:lblAlgn val="ctr"/>
        <c:lblOffset val="100"/>
        <c:noMultiLvlLbl val="0"/>
      </c:catAx>
      <c:valAx>
        <c:axId val="512747619"/>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ln>
                  <a:noFill/>
                </a:ln>
                <a:solidFill>
                  <a:schemeClr val="tx2"/>
                </a:solidFill>
                <a:latin typeface="arial"/>
              </a:defRPr>
            </a:pPr>
            <a:endParaRPr lang="sv-SE"/>
          </a:p>
        </c:txPr>
        <c:crossAx val="369418964"/>
        <c:crosses val="autoZero"/>
        <c:crossBetween val="between"/>
        <c:majorUnit val="25"/>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a:ln>
      <a:noFill/>
    </a:ln>
  </c:spPr>
  <c:txPr>
    <a:bodyPr/>
    <a:lstStyle/>
    <a:p>
      <a:pPr>
        <a:defRPr smtId="4294967295">
          <a:latin typeface="arial"/>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92E7E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Nej jag är nöjd som det är nu</c:v>
                </c:pt>
                <c:pt idx="1">
                  <c:v>Individuell start</c:v>
                </c:pt>
                <c:pt idx="2">
                  <c:v>Jaktstart</c:v>
                </c:pt>
                <c:pt idx="3">
                  <c:v>Stafett</c:v>
                </c:pt>
                <c:pt idx="4">
                  <c:v>Långdistans</c:v>
                </c:pt>
                <c:pt idx="5">
                  <c:v>Skicross</c:v>
                </c:pt>
                <c:pt idx="6">
                  <c:v>Sprint</c:v>
                </c:pt>
                <c:pt idx="7">
                  <c:v>Masstart</c:v>
                </c:pt>
              </c:strCache>
            </c:strRef>
          </c:cat>
          <c:val>
            <c:numRef>
              <c:f>Sheet1!$B$2:$B$9</c:f>
              <c:numCache>
                <c:formatCode>0</c:formatCode>
                <c:ptCount val="8"/>
                <c:pt idx="0">
                  <c:v>9.5541401273885391</c:v>
                </c:pt>
                <c:pt idx="1">
                  <c:v>1.9108280254777099</c:v>
                </c:pt>
                <c:pt idx="2">
                  <c:v>8.9171974522292992</c:v>
                </c:pt>
                <c:pt idx="3">
                  <c:v>18.471337579617799</c:v>
                </c:pt>
                <c:pt idx="4">
                  <c:v>8.9171974522292992</c:v>
                </c:pt>
                <c:pt idx="5">
                  <c:v>12.7388535031847</c:v>
                </c:pt>
                <c:pt idx="6">
                  <c:v>21.019108280254802</c:v>
                </c:pt>
                <c:pt idx="7">
                  <c:v>18.471337579617799</c:v>
                </c:pt>
              </c:numCache>
            </c:numRef>
          </c:val>
          <c:extLst>
            <c:ext xmlns:c16="http://schemas.microsoft.com/office/drawing/2014/chart" uri="{C3380CC4-5D6E-409C-BE32-E72D297353CC}">
              <c16:uniqueId val="{00000008-6860-4000-B86B-0B0F8A44B3D7}"/>
            </c:ext>
          </c:extLst>
        </c:ser>
        <c:ser>
          <c:idx val="1"/>
          <c:order val="1"/>
          <c:tx>
            <c:strRef>
              <c:f>Sheet1!$C$1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Nej jag är nöjd som det är nu</c:v>
                </c:pt>
                <c:pt idx="1">
                  <c:v>Individuell start</c:v>
                </c:pt>
                <c:pt idx="2">
                  <c:v>Jaktstart</c:v>
                </c:pt>
                <c:pt idx="3">
                  <c:v>Stafett</c:v>
                </c:pt>
                <c:pt idx="4">
                  <c:v>Långdistans</c:v>
                </c:pt>
                <c:pt idx="5">
                  <c:v>Skicross</c:v>
                </c:pt>
                <c:pt idx="6">
                  <c:v>Sprint</c:v>
                </c:pt>
                <c:pt idx="7">
                  <c:v>Masstart</c:v>
                </c:pt>
              </c:strCache>
            </c:strRef>
          </c:cat>
          <c:val>
            <c:numRef>
              <c:f>Sheet1!$C$2:$C$9</c:f>
              <c:numCache>
                <c:formatCode>0</c:formatCode>
                <c:ptCount val="8"/>
                <c:pt idx="0">
                  <c:v>13.235294117647101</c:v>
                </c:pt>
                <c:pt idx="1">
                  <c:v>3.9215686274509798</c:v>
                </c:pt>
                <c:pt idx="2">
                  <c:v>9.3137254901960809</c:v>
                </c:pt>
                <c:pt idx="3">
                  <c:v>13.235294117647101</c:v>
                </c:pt>
                <c:pt idx="4">
                  <c:v>16.6666666666667</c:v>
                </c:pt>
                <c:pt idx="5">
                  <c:v>11.2745098039216</c:v>
                </c:pt>
                <c:pt idx="6">
                  <c:v>20.098039215686299</c:v>
                </c:pt>
                <c:pt idx="7">
                  <c:v>12.2549019607843</c:v>
                </c:pt>
              </c:numCache>
            </c:numRef>
          </c:val>
          <c:extLst>
            <c:ext xmlns:c16="http://schemas.microsoft.com/office/drawing/2014/chart" uri="{C3380CC4-5D6E-409C-BE32-E72D297353CC}">
              <c16:uniqueId val="{00000011-6860-4000-B86B-0B0F8A44B3D7}"/>
            </c:ext>
          </c:extLst>
        </c:ser>
        <c:ser>
          <c:idx val="2"/>
          <c:order val="2"/>
          <c:tx>
            <c:strRef>
              <c:f>Sheet1!$D$1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Nej jag är nöjd som det är nu</c:v>
                </c:pt>
                <c:pt idx="1">
                  <c:v>Individuell start</c:v>
                </c:pt>
                <c:pt idx="2">
                  <c:v>Jaktstart</c:v>
                </c:pt>
                <c:pt idx="3">
                  <c:v>Stafett</c:v>
                </c:pt>
                <c:pt idx="4">
                  <c:v>Långdistans</c:v>
                </c:pt>
                <c:pt idx="5">
                  <c:v>Skicross</c:v>
                </c:pt>
                <c:pt idx="6">
                  <c:v>Sprint</c:v>
                </c:pt>
                <c:pt idx="7">
                  <c:v>Masstart</c:v>
                </c:pt>
              </c:strCache>
            </c:strRef>
          </c:cat>
          <c:val>
            <c:numRef>
              <c:f>Sheet1!$D$2:$D$9</c:f>
              <c:numCache>
                <c:formatCode>0</c:formatCode>
                <c:ptCount val="8"/>
                <c:pt idx="0">
                  <c:v>8.984375</c:v>
                </c:pt>
                <c:pt idx="1">
                  <c:v>4.6875</c:v>
                </c:pt>
                <c:pt idx="2">
                  <c:v>10.9375</c:v>
                </c:pt>
                <c:pt idx="3">
                  <c:v>11.71875</c:v>
                </c:pt>
                <c:pt idx="4">
                  <c:v>12.890625</c:v>
                </c:pt>
                <c:pt idx="5">
                  <c:v>14.84375</c:v>
                </c:pt>
                <c:pt idx="6">
                  <c:v>16.40625</c:v>
                </c:pt>
                <c:pt idx="7">
                  <c:v>19.53125</c:v>
                </c:pt>
              </c:numCache>
            </c:numRef>
          </c:val>
          <c:extLst>
            <c:ext xmlns:c16="http://schemas.microsoft.com/office/drawing/2014/chart" uri="{C3380CC4-5D6E-409C-BE32-E72D297353CC}">
              <c16:uniqueId val="{0000001A-6860-4000-B86B-0B0F8A44B3D7}"/>
            </c:ext>
          </c:extLst>
        </c:ser>
        <c:dLbls>
          <c:dLblPos val="outEnd"/>
          <c:showLegendKey val="0"/>
          <c:showVal val="1"/>
          <c:showCatName val="0"/>
          <c:showSerName val="0"/>
          <c:showPercent val="0"/>
          <c:showBubbleSize val="0"/>
        </c:dLbls>
        <c:gapWidth val="70"/>
        <c:overlap val="-16"/>
        <c:axId val="1119673516"/>
        <c:axId val="2090704979"/>
      </c:barChart>
      <c:catAx>
        <c:axId val="1119673516"/>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2090704979"/>
        <c:crosses val="autoZero"/>
        <c:auto val="0"/>
        <c:lblAlgn val="ctr"/>
        <c:lblOffset val="100"/>
        <c:noMultiLvlLbl val="0"/>
      </c:catAx>
      <c:valAx>
        <c:axId val="2090704979"/>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119673516"/>
        <c:crosses val="autoZero"/>
        <c:crossBetween val="between"/>
        <c:majorUnit val="25"/>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92E7E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Nej alla är ok</c:v>
                </c:pt>
                <c:pt idx="1">
                  <c:v>Stafett</c:v>
                </c:pt>
                <c:pt idx="2">
                  <c:v>Individuell start</c:v>
                </c:pt>
                <c:pt idx="3">
                  <c:v>Jaktstart</c:v>
                </c:pt>
                <c:pt idx="4">
                  <c:v>Långdistans</c:v>
                </c:pt>
                <c:pt idx="5">
                  <c:v>Sprint</c:v>
                </c:pt>
                <c:pt idx="6">
                  <c:v>Masstart</c:v>
                </c:pt>
                <c:pt idx="7">
                  <c:v>Skicross</c:v>
                </c:pt>
              </c:strCache>
            </c:strRef>
          </c:cat>
          <c:val>
            <c:numRef>
              <c:f>Sheet1!$B$2:$B$9</c:f>
              <c:numCache>
                <c:formatCode>0</c:formatCode>
                <c:ptCount val="8"/>
                <c:pt idx="0">
                  <c:v>56.687898089172002</c:v>
                </c:pt>
                <c:pt idx="1">
                  <c:v>1.2738853503184699</c:v>
                </c:pt>
                <c:pt idx="2">
                  <c:v>3.1847133757961799</c:v>
                </c:pt>
                <c:pt idx="3">
                  <c:v>5.7324840764331197</c:v>
                </c:pt>
                <c:pt idx="4">
                  <c:v>7.6433121019108299</c:v>
                </c:pt>
                <c:pt idx="5">
                  <c:v>7.6433121019108299</c:v>
                </c:pt>
                <c:pt idx="6">
                  <c:v>12.7388535031847</c:v>
                </c:pt>
                <c:pt idx="7">
                  <c:v>22.2929936305732</c:v>
                </c:pt>
              </c:numCache>
            </c:numRef>
          </c:val>
          <c:extLst>
            <c:ext xmlns:c16="http://schemas.microsoft.com/office/drawing/2014/chart" uri="{C3380CC4-5D6E-409C-BE32-E72D297353CC}">
              <c16:uniqueId val="{00000008-D97D-4BA4-B8B8-F55BB8D433FE}"/>
            </c:ext>
          </c:extLst>
        </c:ser>
        <c:ser>
          <c:idx val="1"/>
          <c:order val="1"/>
          <c:tx>
            <c:strRef>
              <c:f>Sheet1!$C$1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Nej alla är ok</c:v>
                </c:pt>
                <c:pt idx="1">
                  <c:v>Stafett</c:v>
                </c:pt>
                <c:pt idx="2">
                  <c:v>Individuell start</c:v>
                </c:pt>
                <c:pt idx="3">
                  <c:v>Jaktstart</c:v>
                </c:pt>
                <c:pt idx="4">
                  <c:v>Långdistans</c:v>
                </c:pt>
                <c:pt idx="5">
                  <c:v>Sprint</c:v>
                </c:pt>
                <c:pt idx="6">
                  <c:v>Masstart</c:v>
                </c:pt>
                <c:pt idx="7">
                  <c:v>Skicross</c:v>
                </c:pt>
              </c:strCache>
            </c:strRef>
          </c:cat>
          <c:val>
            <c:numRef>
              <c:f>Sheet1!$C$2:$C$9</c:f>
              <c:numCache>
                <c:formatCode>0</c:formatCode>
                <c:ptCount val="8"/>
                <c:pt idx="0">
                  <c:v>57.352941176470601</c:v>
                </c:pt>
                <c:pt idx="1">
                  <c:v>2.4509803921568598</c:v>
                </c:pt>
                <c:pt idx="2">
                  <c:v>1.9607843137254899</c:v>
                </c:pt>
                <c:pt idx="3">
                  <c:v>8.8235294117647101</c:v>
                </c:pt>
                <c:pt idx="4">
                  <c:v>6.37254901960784</c:v>
                </c:pt>
                <c:pt idx="5">
                  <c:v>5.8823529411764701</c:v>
                </c:pt>
                <c:pt idx="6">
                  <c:v>20.588235294117599</c:v>
                </c:pt>
                <c:pt idx="7">
                  <c:v>11.2745098039216</c:v>
                </c:pt>
              </c:numCache>
            </c:numRef>
          </c:val>
          <c:extLst>
            <c:ext xmlns:c16="http://schemas.microsoft.com/office/drawing/2014/chart" uri="{C3380CC4-5D6E-409C-BE32-E72D297353CC}">
              <c16:uniqueId val="{00000011-D97D-4BA4-B8B8-F55BB8D433FE}"/>
            </c:ext>
          </c:extLst>
        </c:ser>
        <c:ser>
          <c:idx val="2"/>
          <c:order val="2"/>
          <c:tx>
            <c:strRef>
              <c:f>Sheet1!$D$1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Nej alla är ok</c:v>
                </c:pt>
                <c:pt idx="1">
                  <c:v>Stafett</c:v>
                </c:pt>
                <c:pt idx="2">
                  <c:v>Individuell start</c:v>
                </c:pt>
                <c:pt idx="3">
                  <c:v>Jaktstart</c:v>
                </c:pt>
                <c:pt idx="4">
                  <c:v>Långdistans</c:v>
                </c:pt>
                <c:pt idx="5">
                  <c:v>Sprint</c:v>
                </c:pt>
                <c:pt idx="6">
                  <c:v>Masstart</c:v>
                </c:pt>
                <c:pt idx="7">
                  <c:v>Skicross</c:v>
                </c:pt>
              </c:strCache>
            </c:strRef>
          </c:cat>
          <c:val>
            <c:numRef>
              <c:f>Sheet1!$D$2:$D$9</c:f>
              <c:numCache>
                <c:formatCode>0</c:formatCode>
                <c:ptCount val="8"/>
                <c:pt idx="0">
                  <c:v>51.171875</c:v>
                </c:pt>
                <c:pt idx="1">
                  <c:v>1.953125</c:v>
                </c:pt>
                <c:pt idx="2">
                  <c:v>3.90625</c:v>
                </c:pt>
                <c:pt idx="3">
                  <c:v>5.46875</c:v>
                </c:pt>
                <c:pt idx="4">
                  <c:v>7.8125</c:v>
                </c:pt>
                <c:pt idx="5">
                  <c:v>8.203125</c:v>
                </c:pt>
                <c:pt idx="6">
                  <c:v>10.9375</c:v>
                </c:pt>
                <c:pt idx="7">
                  <c:v>25.390625</c:v>
                </c:pt>
              </c:numCache>
            </c:numRef>
          </c:val>
          <c:extLst>
            <c:ext xmlns:c16="http://schemas.microsoft.com/office/drawing/2014/chart" uri="{C3380CC4-5D6E-409C-BE32-E72D297353CC}">
              <c16:uniqueId val="{0000001A-D97D-4BA4-B8B8-F55BB8D433FE}"/>
            </c:ext>
          </c:extLst>
        </c:ser>
        <c:dLbls>
          <c:dLblPos val="outEnd"/>
          <c:showLegendKey val="0"/>
          <c:showVal val="1"/>
          <c:showCatName val="0"/>
          <c:showSerName val="0"/>
          <c:showPercent val="0"/>
          <c:showBubbleSize val="0"/>
        </c:dLbls>
        <c:gapWidth val="70"/>
        <c:overlap val="-16"/>
        <c:axId val="881520341"/>
        <c:axId val="263092993"/>
      </c:barChart>
      <c:catAx>
        <c:axId val="881520341"/>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263092993"/>
        <c:crosses val="autoZero"/>
        <c:auto val="0"/>
        <c:lblAlgn val="ctr"/>
        <c:lblOffset val="100"/>
        <c:noMultiLvlLbl val="0"/>
      </c:catAx>
      <c:valAx>
        <c:axId val="263092993"/>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881520341"/>
        <c:crosses val="autoZero"/>
        <c:crossBetween val="between"/>
        <c:majorUnit val="25"/>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c:v>
                </c:pt>
              </c:strCache>
            </c:strRef>
          </c:tx>
          <c:spPr>
            <a:solidFill>
              <a:srgbClr val="92E7E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Nej, bara klassiskt</c:v>
                </c:pt>
                <c:pt idx="1">
                  <c:v>Nej, bara skejt</c:v>
                </c:pt>
                <c:pt idx="2">
                  <c:v>Ja</c:v>
                </c:pt>
              </c:strCache>
            </c:strRef>
          </c:cat>
          <c:val>
            <c:numRef>
              <c:f>Sheet1!$B$2:$B$4</c:f>
              <c:numCache>
                <c:formatCode>0</c:formatCode>
                <c:ptCount val="3"/>
                <c:pt idx="0">
                  <c:v>0.63694267515923597</c:v>
                </c:pt>
                <c:pt idx="1">
                  <c:v>4.4585987261146496</c:v>
                </c:pt>
                <c:pt idx="2">
                  <c:v>94.904458598726094</c:v>
                </c:pt>
              </c:numCache>
            </c:numRef>
          </c:val>
          <c:extLst>
            <c:ext xmlns:c16="http://schemas.microsoft.com/office/drawing/2014/chart" uri="{C3380CC4-5D6E-409C-BE32-E72D297353CC}">
              <c16:uniqueId val="{00000003-2DD2-480C-8E0A-23378372812C}"/>
            </c:ext>
          </c:extLst>
        </c:ser>
        <c:ser>
          <c:idx val="1"/>
          <c:order val="1"/>
          <c:tx>
            <c:strRef>
              <c:f>Sheet1!$C$1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Nej, bara klassiskt</c:v>
                </c:pt>
                <c:pt idx="1">
                  <c:v>Nej, bara skejt</c:v>
                </c:pt>
                <c:pt idx="2">
                  <c:v>Ja</c:v>
                </c:pt>
              </c:strCache>
            </c:strRef>
          </c:cat>
          <c:val>
            <c:numRef>
              <c:f>Sheet1!$C$2:$C$4</c:f>
              <c:numCache>
                <c:formatCode>0</c:formatCode>
                <c:ptCount val="3"/>
                <c:pt idx="0">
                  <c:v>0</c:v>
                </c:pt>
                <c:pt idx="1">
                  <c:v>3.9215686274509798</c:v>
                </c:pt>
                <c:pt idx="2">
                  <c:v>96.078431372549005</c:v>
                </c:pt>
              </c:numCache>
            </c:numRef>
          </c:val>
          <c:extLst>
            <c:ext xmlns:c16="http://schemas.microsoft.com/office/drawing/2014/chart" uri="{C3380CC4-5D6E-409C-BE32-E72D297353CC}">
              <c16:uniqueId val="{00000007-2DD2-480C-8E0A-23378372812C}"/>
            </c:ext>
          </c:extLst>
        </c:ser>
        <c:ser>
          <c:idx val="2"/>
          <c:order val="2"/>
          <c:tx>
            <c:strRef>
              <c:f>Sheet1!$D$1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Nej, bara klassiskt</c:v>
                </c:pt>
                <c:pt idx="1">
                  <c:v>Nej, bara skejt</c:v>
                </c:pt>
                <c:pt idx="2">
                  <c:v>Ja</c:v>
                </c:pt>
              </c:strCache>
            </c:strRef>
          </c:cat>
          <c:val>
            <c:numRef>
              <c:f>Sheet1!$D$2:$D$4</c:f>
              <c:numCache>
                <c:formatCode>0</c:formatCode>
                <c:ptCount val="3"/>
                <c:pt idx="0">
                  <c:v>1.171875</c:v>
                </c:pt>
                <c:pt idx="1">
                  <c:v>5.46875</c:v>
                </c:pt>
                <c:pt idx="2">
                  <c:v>93.359375</c:v>
                </c:pt>
              </c:numCache>
            </c:numRef>
          </c:val>
          <c:extLst>
            <c:ext xmlns:c16="http://schemas.microsoft.com/office/drawing/2014/chart" uri="{C3380CC4-5D6E-409C-BE32-E72D297353CC}">
              <c16:uniqueId val="{0000000B-2DD2-480C-8E0A-23378372812C}"/>
            </c:ext>
          </c:extLst>
        </c:ser>
        <c:dLbls>
          <c:dLblPos val="outEnd"/>
          <c:showLegendKey val="0"/>
          <c:showVal val="1"/>
          <c:showCatName val="0"/>
          <c:showSerName val="0"/>
          <c:showPercent val="0"/>
          <c:showBubbleSize val="0"/>
        </c:dLbls>
        <c:gapWidth val="70"/>
        <c:overlap val="-16"/>
        <c:axId val="1175315836"/>
        <c:axId val="1330407788"/>
      </c:barChart>
      <c:catAx>
        <c:axId val="1175315836"/>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1330407788"/>
        <c:crosses val="autoZero"/>
        <c:auto val="0"/>
        <c:lblAlgn val="ctr"/>
        <c:lblOffset val="100"/>
        <c:noMultiLvlLbl val="0"/>
      </c:catAx>
      <c:valAx>
        <c:axId val="1330407788"/>
        <c:scaling>
          <c:orientation val="minMax"/>
          <c:max val="10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1175315836"/>
        <c:crosses val="autoZero"/>
        <c:crossBetween val="between"/>
        <c:majorUnit val="25"/>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sz="1200" dirty="0"/>
              <a:t>Antal träningstimmar i genomsnitt per vecka</a:t>
            </a:r>
          </a:p>
        </c:rich>
      </c:tx>
      <c:overlay val="0"/>
    </c:title>
    <c:autoTitleDeleted val="0"/>
    <c:plotArea>
      <c:layout/>
      <c:barChart>
        <c:barDir val="bar"/>
        <c:grouping val="clustered"/>
        <c:varyColors val="0"/>
        <c:ser>
          <c:idx val="0"/>
          <c:order val="0"/>
          <c:tx>
            <c:strRef>
              <c:f>Sheet1!$B$1</c:f>
              <c:strCache>
                <c:ptCount val="1"/>
                <c:pt idx="0">
                  <c:v>2022</c:v>
                </c:pt>
              </c:strCache>
            </c:strRef>
          </c:tx>
          <c:spPr>
            <a:solidFill>
              <a:srgbClr val="92E7E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Sheet1!$B$2:$B$3</c:f>
              <c:numCache>
                <c:formatCode>0.0</c:formatCode>
                <c:ptCount val="2"/>
                <c:pt idx="0">
                  <c:v>6.1387096774193601</c:v>
                </c:pt>
                <c:pt idx="1">
                  <c:v>4.3685064935064899</c:v>
                </c:pt>
              </c:numCache>
            </c:numRef>
          </c:val>
          <c:extLst>
            <c:ext xmlns:c16="http://schemas.microsoft.com/office/drawing/2014/chart" uri="{C3380CC4-5D6E-409C-BE32-E72D297353CC}">
              <c16:uniqueId val="{00000002-8EB1-4068-8CDC-F2FF6880DE29}"/>
            </c:ext>
          </c:extLst>
        </c:ser>
        <c:ser>
          <c:idx val="1"/>
          <c:order val="1"/>
          <c:tx>
            <c:strRef>
              <c:f>Sheet1!$C$1</c:f>
              <c:strCache>
                <c:ptCount val="1"/>
                <c:pt idx="0">
                  <c:v>2023</c:v>
                </c:pt>
              </c:strCache>
            </c:strRef>
          </c:tx>
          <c:spPr>
            <a:solidFill>
              <a:srgbClr val="EBBC7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Sheet1!$C$2:$C$3</c:f>
              <c:numCache>
                <c:formatCode>0.0</c:formatCode>
                <c:ptCount val="2"/>
                <c:pt idx="0">
                  <c:v>5.7863861386138602</c:v>
                </c:pt>
                <c:pt idx="1">
                  <c:v>4.8888571428571401</c:v>
                </c:pt>
              </c:numCache>
            </c:numRef>
          </c:val>
          <c:extLst>
            <c:ext xmlns:c16="http://schemas.microsoft.com/office/drawing/2014/chart" uri="{C3380CC4-5D6E-409C-BE32-E72D297353CC}">
              <c16:uniqueId val="{00000005-8EB1-4068-8CDC-F2FF6880DE29}"/>
            </c:ext>
          </c:extLst>
        </c:ser>
        <c:ser>
          <c:idx val="2"/>
          <c:order val="2"/>
          <c:tx>
            <c:strRef>
              <c:f>Sheet1!$D$1</c:f>
              <c:strCache>
                <c:ptCount val="1"/>
                <c:pt idx="0">
                  <c:v>2024</c:v>
                </c:pt>
              </c:strCache>
            </c:strRef>
          </c:tx>
          <c:spPr>
            <a:solidFill>
              <a:srgbClr val="62476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Vinter</c:v>
                </c:pt>
                <c:pt idx="1">
                  <c:v>Sommar</c:v>
                </c:pt>
              </c:strCache>
            </c:strRef>
          </c:cat>
          <c:val>
            <c:numRef>
              <c:f>Sheet1!$D$2:$D$3</c:f>
              <c:numCache>
                <c:formatCode>0.0</c:formatCode>
                <c:ptCount val="2"/>
                <c:pt idx="0">
                  <c:v>5.6769999999999996</c:v>
                </c:pt>
                <c:pt idx="1">
                  <c:v>5.1186046511627898</c:v>
                </c:pt>
              </c:numCache>
            </c:numRef>
          </c:val>
          <c:extLst>
            <c:ext xmlns:c16="http://schemas.microsoft.com/office/drawing/2014/chart" uri="{C3380CC4-5D6E-409C-BE32-E72D297353CC}">
              <c16:uniqueId val="{00000008-8EB1-4068-8CDC-F2FF6880DE29}"/>
            </c:ext>
          </c:extLst>
        </c:ser>
        <c:dLbls>
          <c:dLblPos val="outEnd"/>
          <c:showLegendKey val="0"/>
          <c:showVal val="1"/>
          <c:showCatName val="0"/>
          <c:showSerName val="0"/>
          <c:showPercent val="0"/>
          <c:showBubbleSize val="0"/>
        </c:dLbls>
        <c:gapWidth val="70"/>
        <c:overlap val="-16"/>
        <c:axId val="358485505"/>
        <c:axId val="868764302"/>
      </c:barChart>
      <c:catAx>
        <c:axId val="358485505"/>
        <c:scaling>
          <c:orientation val="minMax"/>
        </c:scaling>
        <c:delete val="0"/>
        <c:axPos val="l"/>
        <c:numFmt formatCode="General" sourceLinked="1"/>
        <c:majorTickMark val="none"/>
        <c:minorTickMark val="none"/>
        <c:tickLblPos val="low"/>
        <c:spPr>
          <a:ln w="9525" cap="sq">
            <a:solidFill>
              <a:srgbClr val="D1D1D1"/>
            </a:solidFill>
            <a:prstDash val="solid"/>
            <a:miter/>
          </a:ln>
        </c:spPr>
        <c:txPr>
          <a:bodyPr rot="0"/>
          <a:lstStyle/>
          <a:p>
            <a:pPr>
              <a:defRPr sz="900" smtId="4294967295">
                <a:solidFill>
                  <a:srgbClr val="000000"/>
                </a:solidFill>
                <a:latin typeface="arial"/>
              </a:defRPr>
            </a:pPr>
            <a:endParaRPr lang="sv-SE"/>
          </a:p>
        </c:txPr>
        <c:crossAx val="868764302"/>
        <c:crosses val="autoZero"/>
        <c:auto val="0"/>
        <c:lblAlgn val="ctr"/>
        <c:lblOffset val="100"/>
        <c:noMultiLvlLbl val="0"/>
      </c:catAx>
      <c:valAx>
        <c:axId val="868764302"/>
        <c:scaling>
          <c:orientation val="minMax"/>
          <c:max val="10"/>
          <c:min val="0"/>
        </c:scaling>
        <c:delete val="0"/>
        <c:axPos val="b"/>
        <c:numFmt formatCode="General" sourceLinked="0"/>
        <c:majorTickMark val="none"/>
        <c:minorTickMark val="none"/>
        <c:tickLblPos val="low"/>
        <c:spPr>
          <a:ln w="9525" cap="sq">
            <a:noFill/>
            <a:prstDash val="solid"/>
            <a:miter/>
          </a:ln>
        </c:spPr>
        <c:txPr>
          <a:bodyPr rot="0"/>
          <a:lstStyle/>
          <a:p>
            <a:pPr>
              <a:defRPr sz="788" smtId="4294967295">
                <a:solidFill>
                  <a:schemeClr val="tx2"/>
                </a:solidFill>
                <a:latin typeface="arial"/>
              </a:defRPr>
            </a:pPr>
            <a:endParaRPr lang="sv-SE"/>
          </a:p>
        </c:txPr>
        <c:crossAx val="358485505"/>
        <c:crosses val="autoZero"/>
        <c:crossBetween val="between"/>
        <c:majorUnit val="1"/>
      </c:valAx>
      <c:spPr>
        <a:solidFill>
          <a:srgbClr val="FFFFFF">
            <a:alpha val="0"/>
          </a:srgbClr>
        </a:solidFill>
      </c:spPr>
    </c:plotArea>
    <c:legend>
      <c:legendPos val="r"/>
      <c:overlay val="0"/>
      <c:txPr>
        <a:bodyPr/>
        <a:lstStyle/>
        <a:p>
          <a:pPr>
            <a:defRPr sz="1000" b="0" smtId="4294967295">
              <a:solidFill>
                <a:srgbClr val="000000"/>
              </a:solidFill>
              <a:latin typeface="arial"/>
            </a:defRPr>
          </a:pPr>
          <a:endParaRPr lang="sv-SE"/>
        </a:p>
      </c:txPr>
    </c:legend>
    <c:plotVisOnly val="1"/>
    <c:dispBlanksAs val="gap"/>
    <c:showDLblsOverMax val="1"/>
  </c:chart>
  <c:spPr>
    <a:solidFill>
      <a:srgbClr val="FFFFFF">
        <a:alpha val="0"/>
      </a:srgbClr>
    </a:solidFill>
  </c:spPr>
  <c:txPr>
    <a:bodyPr/>
    <a:lstStyle/>
    <a:p>
      <a:pPr>
        <a:defRPr smtId="4294967295">
          <a:latin typeface="arial"/>
        </a:defRPr>
      </a:pPr>
      <a:endParaRPr lang="sv-S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95564E8-2DAA-9D4A-8CA9-52BC9ADC754C}" type="datetimeFigureOut">
              <a:rPr lang="sv-SE" smtClean="0"/>
              <a:t>2024-05-20</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CB0C59C-18BC-024C-A299-A865F2532DEB}" type="slidenum">
              <a:rPr lang="sv-SE" smtClean="0"/>
              <a:t>‹#›</a:t>
            </a:fld>
            <a:endParaRPr lang="sv-SE"/>
          </a:p>
        </p:txBody>
      </p:sp>
    </p:spTree>
    <p:extLst>
      <p:ext uri="{BB962C8B-B14F-4D97-AF65-F5344CB8AC3E}">
        <p14:creationId xmlns:p14="http://schemas.microsoft.com/office/powerpoint/2010/main" val="1916710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C5F231-4156-C04E-BE2B-1C8D650CB271}" type="datetimeFigureOut">
              <a:rPr lang="sv-SE" smtClean="0"/>
              <a:t>2024-05-20</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063EFBC-DFEB-4449-86E5-2B2FB3796C6F}" type="slidenum">
              <a:rPr lang="sv-SE" smtClean="0"/>
              <a:t>‹#›</a:t>
            </a:fld>
            <a:endParaRPr lang="sv-SE"/>
          </a:p>
        </p:txBody>
      </p:sp>
    </p:spTree>
    <p:extLst>
      <p:ext uri="{BB962C8B-B14F-4D97-AF65-F5344CB8AC3E}">
        <p14:creationId xmlns:p14="http://schemas.microsoft.com/office/powerpoint/2010/main" val="31651478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ramsida Fotografisk">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D46DF42-0B31-40B3-A118-2C53455F1F7C}"/>
              </a:ext>
            </a:extLst>
          </p:cNvPr>
          <p:cNvSpPr>
            <a:spLocks noGrp="1"/>
          </p:cNvSpPr>
          <p:nvPr>
            <p:ph type="pic" sz="quarter" idx="10"/>
          </p:nvPr>
        </p:nvSpPr>
        <p:spPr>
          <a:xfrm>
            <a:off x="0" y="0"/>
            <a:ext cx="9144000" cy="5143500"/>
          </a:xfrm>
        </p:spPr>
        <p:txBody>
          <a:bodyPr>
            <a:noAutofit/>
          </a:bodyPr>
          <a:lstStyle>
            <a:lvl1pPr>
              <a:defRPr/>
            </a:lvl1pPr>
          </a:lstStyle>
          <a:p>
            <a:r>
              <a:rPr lang="sv-SE"/>
              <a:t>Klicka på ikonen för att lägga till en bild</a:t>
            </a:r>
          </a:p>
        </p:txBody>
      </p:sp>
      <p:sp>
        <p:nvSpPr>
          <p:cNvPr id="12" name="Rubrik 1"/>
          <p:cNvSpPr>
            <a:spLocks noGrp="1"/>
          </p:cNvSpPr>
          <p:nvPr>
            <p:ph type="title"/>
          </p:nvPr>
        </p:nvSpPr>
        <p:spPr>
          <a:xfrm>
            <a:off x="2439127" y="2105421"/>
            <a:ext cx="4265744" cy="570364"/>
          </a:xfrm>
          <a:prstGeom prst="rect">
            <a:avLst/>
          </a:prstGeom>
        </p:spPr>
        <p:txBody>
          <a:bodyPr anchor="b">
            <a:noAutofit/>
          </a:bodyPr>
          <a:lstStyle>
            <a:lvl1pPr marL="0" indent="0" algn="ctr" defTabSz="457200" rtl="0" eaLnBrk="1" fontAlgn="base" hangingPunct="1">
              <a:spcBef>
                <a:spcPts val="1000"/>
              </a:spcBef>
              <a:spcAft>
                <a:spcPts val="1000"/>
              </a:spcAft>
              <a:buFont typeface="Arial"/>
              <a:buNone/>
              <a:defRPr lang="sv-SE" sz="3200" spc="0" baseline="0">
                <a:solidFill>
                  <a:schemeClr val="tx1"/>
                </a:solidFill>
              </a:defRPr>
            </a:lvl1pPr>
          </a:lstStyle>
          <a:p>
            <a:r>
              <a:rPr lang="sv-SE"/>
              <a:t>Klicka här för att ändra mall för rubrikformat</a:t>
            </a:r>
          </a:p>
        </p:txBody>
      </p:sp>
      <p:sp>
        <p:nvSpPr>
          <p:cNvPr id="13" name="Platshållare för text 2"/>
          <p:cNvSpPr>
            <a:spLocks noGrp="1"/>
          </p:cNvSpPr>
          <p:nvPr>
            <p:ph type="body" idx="1" hasCustomPrompt="1"/>
          </p:nvPr>
        </p:nvSpPr>
        <p:spPr>
          <a:xfrm>
            <a:off x="2439127" y="2831656"/>
            <a:ext cx="4265744" cy="375285"/>
          </a:xfrm>
          <a:prstGeom prst="rect">
            <a:avLst/>
          </a:prstGeom>
        </p:spPr>
        <p:txBody>
          <a:bodyPr anchor="t">
            <a:noAutofit/>
          </a:bodyPr>
          <a:lstStyle>
            <a:lvl1pPr marL="0" indent="0" algn="ctr">
              <a:lnSpc>
                <a:spcPct val="110000"/>
              </a:lnSpc>
              <a:spcBef>
                <a:spcPts val="200"/>
              </a:spcBef>
              <a:spcAft>
                <a:spcPct val="0"/>
              </a:spcAft>
              <a:buNone/>
              <a:defRPr lang="sv-SE" sz="800" b="1" kern="0" cap="all" spc="200" baseline="0" smtClean="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a:t>
            </a:r>
            <a:br>
              <a:rPr lang="sv-SE"/>
            </a:br>
            <a:r>
              <a:rPr lang="sv-SE"/>
              <a:t>format på bakgrundstexten</a:t>
            </a:r>
          </a:p>
        </p:txBody>
      </p:sp>
      <p:pic>
        <p:nvPicPr>
          <p:cNvPr id="8" name="Bildobjekt 7" descr="Origo_Group_Logo_One_Line_100mm_Pos.ai"/>
          <p:cNvPicPr>
            <a:picLocks noChangeAspect="1"/>
          </p:cNvPicPr>
          <p:nvPr/>
        </p:nvPicPr>
        <p:blipFill>
          <a:blip r:embed="rId2">
            <a:extLst>
              <a:ext uri="{28A0092B-C50C-407E-A947-70E740481C1C}">
                <a14:useLocalDpi xmlns:a14="http://schemas.microsoft.com/office/drawing/2010/main"/>
              </a:ext>
            </a:extLst>
          </a:blip>
          <a:srcRect l="-109755" t="-109755" r="-109755" b="-109755"/>
          <a:stretch>
            <a:fillRect/>
          </a:stretch>
        </p:blipFill>
        <p:spPr>
          <a:xfrm>
            <a:off x="2985900" y="3858009"/>
            <a:ext cx="3173340" cy="549448"/>
          </a:xfrm>
          <a:prstGeom prst="rect">
            <a:avLst/>
          </a:prstGeom>
        </p:spPr>
      </p:pic>
    </p:spTree>
    <p:extLst>
      <p:ext uri="{BB962C8B-B14F-4D97-AF65-F5344CB8AC3E}">
        <p14:creationId xmlns:p14="http://schemas.microsoft.com/office/powerpoint/2010/main" val="15401347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Överrubrik, mellanrubrik">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8AEC6E39-5380-42ED-8A07-A89121A13D2A}"/>
              </a:ext>
            </a:extLst>
          </p:cNvPr>
          <p:cNvSpPr>
            <a:spLocks noGrp="1"/>
          </p:cNvSpPr>
          <p:nvPr>
            <p:ph type="title" hasCustomPrompt="1"/>
          </p:nvPr>
        </p:nvSpPr>
        <p:spPr>
          <a:xfrm>
            <a:off x="417600" y="1092200"/>
            <a:ext cx="6570000" cy="1008000"/>
          </a:xfrm>
        </p:spPr>
        <p:txBody>
          <a:bodyPr/>
          <a:lstStyle>
            <a:lvl1pPr>
              <a:defRPr lang="sv-SE" sz="5400">
                <a:solidFill>
                  <a:schemeClr val="accent2"/>
                </a:solidFill>
              </a:defRPr>
            </a:lvl1pPr>
          </a:lstStyle>
          <a:p>
            <a:r>
              <a:rPr lang="sv-SE"/>
              <a:t>Mellanrubrik 1 rad</a:t>
            </a:r>
          </a:p>
        </p:txBody>
      </p:sp>
      <p:sp>
        <p:nvSpPr>
          <p:cNvPr id="12" name="Platshållare för text 11">
            <a:extLst>
              <a:ext uri="{FF2B5EF4-FFF2-40B4-BE49-F238E27FC236}">
                <a16:creationId xmlns:a16="http://schemas.microsoft.com/office/drawing/2014/main" id="{7B7F95B8-DA24-452E-997C-A055E8A3CDCB}"/>
              </a:ext>
            </a:extLst>
          </p:cNvPr>
          <p:cNvSpPr>
            <a:spLocks noGrp="1"/>
          </p:cNvSpPr>
          <p:nvPr>
            <p:ph type="body" sz="quarter" idx="15" hasCustomPrompt="1"/>
          </p:nvPr>
        </p:nvSpPr>
        <p:spPr>
          <a:xfrm>
            <a:off x="457200" y="508000"/>
            <a:ext cx="6530400" cy="511200"/>
          </a:xfrm>
        </p:spPr>
        <p:txBody>
          <a:bodyPr anchor="b"/>
          <a:lstStyle>
            <a:lvl1pPr>
              <a:spcBef>
                <a:spcPct val="0"/>
              </a:spcBef>
              <a:spcAft>
                <a:spcPct val="0"/>
              </a:spcAft>
              <a:defRPr b="1" kern="0" cap="all" spc="200" baseline="0">
                <a:solidFill>
                  <a:schemeClr val="tx2"/>
                </a:solidFill>
                <a:latin typeface="+mj-lt"/>
              </a:defRPr>
            </a:lvl1pPr>
          </a:lstStyle>
          <a:p>
            <a:pPr lvl="0"/>
            <a:r>
              <a:rPr lang="sv-SE"/>
              <a:t>Överrubrik</a:t>
            </a:r>
          </a:p>
        </p:txBody>
      </p:sp>
      <p:sp>
        <p:nvSpPr>
          <p:cNvPr id="14" name="Platshållare för text 19">
            <a:extLst>
              <a:ext uri="{FF2B5EF4-FFF2-40B4-BE49-F238E27FC236}">
                <a16:creationId xmlns:a16="http://schemas.microsoft.com/office/drawing/2014/main" id="{27C48873-389F-4278-B074-7BF3E81D3413}"/>
              </a:ext>
            </a:extLst>
          </p:cNvPr>
          <p:cNvSpPr>
            <a:spLocks noGrp="1"/>
          </p:cNvSpPr>
          <p:nvPr>
            <p:ph type="body" sz="quarter" idx="16" hasCustomPrompt="1"/>
          </p:nvPr>
        </p:nvSpPr>
        <p:spPr>
          <a:xfrm>
            <a:off x="457198" y="2173200"/>
            <a:ext cx="5004000" cy="2386100"/>
          </a:xfrm>
        </p:spPr>
        <p:txBody>
          <a:bodyPr/>
          <a:lstStyle>
            <a:lvl1pPr>
              <a:defRPr/>
            </a:lvl1pPr>
            <a:lvl2pPr marL="0" indent="0">
              <a:spcBef>
                <a:spcPts val="1500"/>
              </a:spcBef>
              <a:buNone/>
              <a:defRPr sz="1000"/>
            </a:lvl2pPr>
            <a:lvl3pPr>
              <a:defRPr/>
            </a:lvl3pPr>
          </a:lstStyle>
          <a:p>
            <a:pPr lvl="0"/>
            <a:r>
              <a:rPr lang="sv-SE"/>
              <a:t>Stycke nivå ett</a:t>
            </a:r>
          </a:p>
          <a:p>
            <a:pPr lvl="1"/>
            <a:r>
              <a:rPr lang="sv-SE"/>
              <a:t>Stycke nivå två</a:t>
            </a:r>
          </a:p>
        </p:txBody>
      </p:sp>
      <p:sp>
        <p:nvSpPr>
          <p:cNvPr id="2" name="Platshållare för sidfot 1">
            <a:extLst>
              <a:ext uri="{FF2B5EF4-FFF2-40B4-BE49-F238E27FC236}">
                <a16:creationId xmlns:a16="http://schemas.microsoft.com/office/drawing/2014/main" id="{4BE1501E-5F9D-4F34-AE4A-E447643393BE}"/>
              </a:ext>
            </a:extLst>
          </p:cNvPr>
          <p:cNvSpPr>
            <a:spLocks noGrp="1"/>
          </p:cNvSpPr>
          <p:nvPr>
            <p:ph type="ftr" sz="quarter" idx="17"/>
          </p:nvPr>
        </p:nvSpPr>
        <p:spPr/>
        <p:txBody>
          <a:bodyPr/>
          <a:lstStyle/>
          <a:p>
            <a:endParaRPr lang="sv-SE"/>
          </a:p>
        </p:txBody>
      </p:sp>
      <p:sp>
        <p:nvSpPr>
          <p:cNvPr id="3" name="Platshållare för bildnummer 2">
            <a:extLst>
              <a:ext uri="{FF2B5EF4-FFF2-40B4-BE49-F238E27FC236}">
                <a16:creationId xmlns:a16="http://schemas.microsoft.com/office/drawing/2014/main" id="{1D0FB6E8-4013-4817-A360-23929DFED155}"/>
              </a:ext>
            </a:extLst>
          </p:cNvPr>
          <p:cNvSpPr>
            <a:spLocks noGrp="1"/>
          </p:cNvSpPr>
          <p:nvPr>
            <p:ph type="sldNum" sz="quarter" idx="18"/>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8461831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Överrubrik, mellanrubrik 2 rad">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FAB502C6-4A85-4165-8401-F9B4383B25D0}"/>
              </a:ext>
            </a:extLst>
          </p:cNvPr>
          <p:cNvSpPr>
            <a:spLocks noGrp="1"/>
          </p:cNvSpPr>
          <p:nvPr>
            <p:ph type="body" sz="quarter" idx="15" hasCustomPrompt="1"/>
          </p:nvPr>
        </p:nvSpPr>
        <p:spPr>
          <a:xfrm>
            <a:off x="457200" y="508000"/>
            <a:ext cx="6530400" cy="511200"/>
          </a:xfrm>
        </p:spPr>
        <p:txBody>
          <a:bodyPr anchor="b"/>
          <a:lstStyle>
            <a:lvl1pPr>
              <a:spcBef>
                <a:spcPct val="0"/>
              </a:spcBef>
              <a:spcAft>
                <a:spcPct val="0"/>
              </a:spcAft>
              <a:defRPr b="1" kern="0" cap="all" spc="200" baseline="0">
                <a:solidFill>
                  <a:schemeClr val="tx2"/>
                </a:solidFill>
                <a:latin typeface="+mj-lt"/>
              </a:defRPr>
            </a:lvl1pPr>
          </a:lstStyle>
          <a:p>
            <a:pPr lvl="0"/>
            <a:r>
              <a:rPr lang="sv-SE"/>
              <a:t>Överrubrik</a:t>
            </a:r>
          </a:p>
        </p:txBody>
      </p:sp>
      <p:sp>
        <p:nvSpPr>
          <p:cNvPr id="2" name="Platshållare för sidfot 1">
            <a:extLst>
              <a:ext uri="{FF2B5EF4-FFF2-40B4-BE49-F238E27FC236}">
                <a16:creationId xmlns:a16="http://schemas.microsoft.com/office/drawing/2014/main" id="{EAAED11D-01D1-4108-B884-9861BC8E6824}"/>
              </a:ext>
            </a:extLst>
          </p:cNvPr>
          <p:cNvSpPr>
            <a:spLocks noGrp="1"/>
          </p:cNvSpPr>
          <p:nvPr>
            <p:ph type="ftr" sz="quarter" idx="17"/>
          </p:nvPr>
        </p:nvSpPr>
        <p:spPr/>
        <p:txBody>
          <a:bodyPr/>
          <a:lstStyle/>
          <a:p>
            <a:endParaRPr lang="sv-SE"/>
          </a:p>
        </p:txBody>
      </p:sp>
      <p:sp>
        <p:nvSpPr>
          <p:cNvPr id="3" name="Platshållare för bildnummer 2">
            <a:extLst>
              <a:ext uri="{FF2B5EF4-FFF2-40B4-BE49-F238E27FC236}">
                <a16:creationId xmlns:a16="http://schemas.microsoft.com/office/drawing/2014/main" id="{3A9032F5-5DC7-4444-B32D-75441955FC26}"/>
              </a:ext>
            </a:extLst>
          </p:cNvPr>
          <p:cNvSpPr>
            <a:spLocks noGrp="1"/>
          </p:cNvSpPr>
          <p:nvPr>
            <p:ph type="sldNum" sz="quarter" idx="18"/>
          </p:nvPr>
        </p:nvSpPr>
        <p:spPr/>
        <p:txBody>
          <a:bodyPr/>
          <a:lstStyle/>
          <a:p>
            <a:fld id="{0BCBA026-1F68-453E-9036-CC352B75EE63}" type="slidenum">
              <a:rPr lang="sv-SE" smtClean="0"/>
              <a:t>‹#›</a:t>
            </a:fld>
            <a:endParaRPr lang="sv-SE"/>
          </a:p>
        </p:txBody>
      </p:sp>
      <p:sp>
        <p:nvSpPr>
          <p:cNvPr id="15" name="Platshållare för text 19">
            <a:extLst>
              <a:ext uri="{FF2B5EF4-FFF2-40B4-BE49-F238E27FC236}">
                <a16:creationId xmlns:a16="http://schemas.microsoft.com/office/drawing/2014/main" id="{C49741E3-4D53-4806-95E7-68865A13AB9A}"/>
              </a:ext>
            </a:extLst>
          </p:cNvPr>
          <p:cNvSpPr>
            <a:spLocks noGrp="1"/>
          </p:cNvSpPr>
          <p:nvPr>
            <p:ph type="body" sz="quarter" idx="16" hasCustomPrompt="1"/>
          </p:nvPr>
        </p:nvSpPr>
        <p:spPr>
          <a:xfrm>
            <a:off x="457198" y="3073372"/>
            <a:ext cx="5004000" cy="1485927"/>
          </a:xfrm>
        </p:spPr>
        <p:txBody>
          <a:bodyPr/>
          <a:lstStyle>
            <a:lvl1pPr>
              <a:defRPr/>
            </a:lvl1pPr>
            <a:lvl2pPr marL="0" indent="0">
              <a:spcBef>
                <a:spcPts val="1500"/>
              </a:spcBef>
              <a:buNone/>
              <a:defRPr sz="1000"/>
            </a:lvl2pPr>
            <a:lvl3pPr>
              <a:defRPr/>
            </a:lvl3pPr>
          </a:lstStyle>
          <a:p>
            <a:pPr lvl="0"/>
            <a:r>
              <a:rPr lang="sv-SE"/>
              <a:t>Stycke nivå ett</a:t>
            </a:r>
          </a:p>
          <a:p>
            <a:pPr lvl="1"/>
            <a:r>
              <a:rPr lang="sv-SE"/>
              <a:t>Stycke nivå två</a:t>
            </a:r>
          </a:p>
        </p:txBody>
      </p:sp>
      <p:sp>
        <p:nvSpPr>
          <p:cNvPr id="8" name="Rubrik 1">
            <a:extLst>
              <a:ext uri="{FF2B5EF4-FFF2-40B4-BE49-F238E27FC236}">
                <a16:creationId xmlns:a16="http://schemas.microsoft.com/office/drawing/2014/main" id="{28D334D2-F21B-4178-A4DD-8E8528E34985}"/>
              </a:ext>
            </a:extLst>
          </p:cNvPr>
          <p:cNvSpPr>
            <a:spLocks noGrp="1"/>
          </p:cNvSpPr>
          <p:nvPr>
            <p:ph type="title" hasCustomPrompt="1"/>
          </p:nvPr>
        </p:nvSpPr>
        <p:spPr>
          <a:xfrm>
            <a:off x="417600" y="1092199"/>
            <a:ext cx="6570000" cy="1908175"/>
          </a:xfrm>
        </p:spPr>
        <p:txBody>
          <a:bodyPr/>
          <a:lstStyle>
            <a:lvl1pPr>
              <a:defRPr lang="sv-SE">
                <a:solidFill>
                  <a:schemeClr val="accent2"/>
                </a:solidFill>
              </a:defRPr>
            </a:lvl1pPr>
          </a:lstStyle>
          <a:p>
            <a:r>
              <a:rPr lang="sv-SE"/>
              <a:t>Mellanrubrik</a:t>
            </a:r>
            <a:br>
              <a:rPr lang="sv-SE"/>
            </a:br>
            <a:r>
              <a:rPr lang="sv-SE"/>
              <a:t>2 rader</a:t>
            </a:r>
          </a:p>
        </p:txBody>
      </p:sp>
    </p:spTree>
    <p:extLst>
      <p:ext uri="{BB962C8B-B14F-4D97-AF65-F5344CB8AC3E}">
        <p14:creationId xmlns:p14="http://schemas.microsoft.com/office/powerpoint/2010/main" val="36100714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dningsrubrik med ingress">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2C335113-4A59-469E-A14A-A9F738AFFD69}"/>
              </a:ext>
            </a:extLst>
          </p:cNvPr>
          <p:cNvSpPr>
            <a:spLocks noGrp="1"/>
          </p:cNvSpPr>
          <p:nvPr>
            <p:ph sz="quarter" idx="20" hasCustomPrompt="1"/>
          </p:nvPr>
        </p:nvSpPr>
        <p:spPr>
          <a:xfrm>
            <a:off x="457200" y="2011680"/>
            <a:ext cx="6570000" cy="2712719"/>
          </a:xfrm>
        </p:spPr>
        <p:txBody>
          <a:bodyPr numCol="2" spcCol="432000">
            <a:noAutofit/>
          </a:bodyPr>
          <a:lstStyle>
            <a:lvl1pPr>
              <a:defRPr sz="1000"/>
            </a:lvl1pPr>
          </a:lstStyle>
          <a:p>
            <a:pPr lvl="0"/>
            <a:r>
              <a:rPr lang="sv-SE"/>
              <a:t>Tabell/figur/text</a:t>
            </a:r>
          </a:p>
        </p:txBody>
      </p:sp>
      <p:sp>
        <p:nvSpPr>
          <p:cNvPr id="3" name="Platshållare för text 2">
            <a:extLst>
              <a:ext uri="{FF2B5EF4-FFF2-40B4-BE49-F238E27FC236}">
                <a16:creationId xmlns:a16="http://schemas.microsoft.com/office/drawing/2014/main" id="{70A02B6F-8FBD-4029-A5A3-B10D7900D6D9}"/>
              </a:ext>
            </a:extLst>
          </p:cNvPr>
          <p:cNvSpPr>
            <a:spLocks noGrp="1"/>
          </p:cNvSpPr>
          <p:nvPr>
            <p:ph type="body" sz="quarter" idx="23" hasCustomPrompt="1"/>
          </p:nvPr>
        </p:nvSpPr>
        <p:spPr>
          <a:xfrm>
            <a:off x="457200" y="1230874"/>
            <a:ext cx="6530400" cy="731276"/>
          </a:xfrm>
        </p:spPr>
        <p:txBody>
          <a:bodyPr>
            <a:noAutofit/>
          </a:bodyPr>
          <a:lstStyle>
            <a:lvl1pPr>
              <a:defRPr/>
            </a:lvl1pPr>
          </a:lstStyle>
          <a:p>
            <a:pPr lvl="0"/>
            <a:r>
              <a:rPr lang="sv-SE"/>
              <a:t>Text/Ingress</a:t>
            </a:r>
          </a:p>
        </p:txBody>
      </p:sp>
      <p:sp>
        <p:nvSpPr>
          <p:cNvPr id="5" name="Platshållare för sidfot 4">
            <a:extLst>
              <a:ext uri="{FF2B5EF4-FFF2-40B4-BE49-F238E27FC236}">
                <a16:creationId xmlns:a16="http://schemas.microsoft.com/office/drawing/2014/main" id="{1C1E8E9B-083D-4EB9-8DC8-F8E79734B134}"/>
              </a:ext>
            </a:extLst>
          </p:cNvPr>
          <p:cNvSpPr>
            <a:spLocks noGrp="1"/>
          </p:cNvSpPr>
          <p:nvPr>
            <p:ph type="ftr" sz="quarter" idx="24"/>
          </p:nvPr>
        </p:nvSpPr>
        <p:spPr/>
        <p:txBody>
          <a:bodyPr>
            <a:noAutofit/>
          </a:bodyPr>
          <a:lstStyle/>
          <a:p>
            <a:endParaRPr lang="sv-SE"/>
          </a:p>
        </p:txBody>
      </p:sp>
      <p:sp>
        <p:nvSpPr>
          <p:cNvPr id="14" name="Platshållare för bildnummer 13">
            <a:extLst>
              <a:ext uri="{FF2B5EF4-FFF2-40B4-BE49-F238E27FC236}">
                <a16:creationId xmlns:a16="http://schemas.microsoft.com/office/drawing/2014/main" id="{D86ACE80-384F-4B1D-AE65-EB8AE4EDBBF0}"/>
              </a:ext>
            </a:extLst>
          </p:cNvPr>
          <p:cNvSpPr>
            <a:spLocks noGrp="1"/>
          </p:cNvSpPr>
          <p:nvPr>
            <p:ph type="sldNum" sz="quarter" idx="25"/>
          </p:nvPr>
        </p:nvSpPr>
        <p:spPr/>
        <p:txBody>
          <a:bodyPr>
            <a:noAutofit/>
          </a:bodyPr>
          <a:lstStyle/>
          <a:p>
            <a:fld id="{0BCBA026-1F68-453E-9036-CC352B75EE63}" type="slidenum">
              <a:rPr lang="sv-SE" smtClean="0"/>
              <a:t>‹#›</a:t>
            </a:fld>
            <a:endParaRPr lang="sv-SE"/>
          </a:p>
        </p:txBody>
      </p:sp>
      <p:sp>
        <p:nvSpPr>
          <p:cNvPr id="16" name="Rubrik 7">
            <a:extLst>
              <a:ext uri="{FF2B5EF4-FFF2-40B4-BE49-F238E27FC236}">
                <a16:creationId xmlns:a16="http://schemas.microsoft.com/office/drawing/2014/main" id="{50ECD09F-3FDC-4EAD-A9F6-F7D3AE3ECDFB}"/>
              </a:ext>
            </a:extLst>
          </p:cNvPr>
          <p:cNvSpPr>
            <a:spLocks noGrp="1"/>
          </p:cNvSpPr>
          <p:nvPr>
            <p:ph type="title" hasCustomPrompt="1"/>
          </p:nvPr>
        </p:nvSpPr>
        <p:spPr>
          <a:xfrm>
            <a:off x="419100" y="723900"/>
            <a:ext cx="6570000" cy="450000"/>
          </a:xfrm>
        </p:spPr>
        <p:txBody>
          <a:bodyPr/>
          <a:lstStyle>
            <a:lvl1pPr>
              <a:defRPr lang="sv-SE" sz="2200" spc="0">
                <a:solidFill>
                  <a:schemeClr val="accent3"/>
                </a:solidFill>
              </a:defRPr>
            </a:lvl1pPr>
          </a:lstStyle>
          <a:p>
            <a:r>
              <a:rPr lang="sv-SE"/>
              <a:t>Tidningsrubrik light</a:t>
            </a:r>
          </a:p>
        </p:txBody>
      </p:sp>
    </p:spTree>
    <p:extLst>
      <p:ext uri="{BB962C8B-B14F-4D97-AF65-F5344CB8AC3E}">
        <p14:creationId xmlns:p14="http://schemas.microsoft.com/office/powerpoint/2010/main" val="12389688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dningsrubrik och tabellrutor">
    <p:spTree>
      <p:nvGrpSpPr>
        <p:cNvPr id="1" name=""/>
        <p:cNvGrpSpPr/>
        <p:nvPr/>
      </p:nvGrpSpPr>
      <p:grpSpPr>
        <a:xfrm>
          <a:off x="0" y="0"/>
          <a:ext cx="0" cy="0"/>
          <a:chOff x="0" y="0"/>
          <a:chExt cx="0" cy="0"/>
        </a:xfrm>
      </p:grpSpPr>
      <p:sp>
        <p:nvSpPr>
          <p:cNvPr id="13" name="Platshållare för innehåll 2">
            <a:extLst>
              <a:ext uri="{FF2B5EF4-FFF2-40B4-BE49-F238E27FC236}">
                <a16:creationId xmlns:a16="http://schemas.microsoft.com/office/drawing/2014/main" id="{5625F7D3-45ED-4596-8700-994A29EF02C9}"/>
              </a:ext>
            </a:extLst>
          </p:cNvPr>
          <p:cNvSpPr>
            <a:spLocks noGrp="1"/>
          </p:cNvSpPr>
          <p:nvPr>
            <p:ph sz="quarter" idx="20" hasCustomPrompt="1"/>
          </p:nvPr>
        </p:nvSpPr>
        <p:spPr>
          <a:xfrm>
            <a:off x="457200" y="1239966"/>
            <a:ext cx="2668853" cy="1692000"/>
          </a:xfrm>
        </p:spPr>
        <p:txBody>
          <a:bodyPr>
            <a:noAutofit/>
          </a:bodyPr>
          <a:lstStyle>
            <a:lvl1pPr>
              <a:defRPr sz="1050"/>
            </a:lvl1pPr>
          </a:lstStyle>
          <a:p>
            <a:pPr lvl="0"/>
            <a:r>
              <a:rPr lang="sv-SE"/>
              <a:t>Tabell/figur/text</a:t>
            </a:r>
          </a:p>
        </p:txBody>
      </p:sp>
      <p:sp>
        <p:nvSpPr>
          <p:cNvPr id="14" name="Platshållare för innehåll 2">
            <a:extLst>
              <a:ext uri="{FF2B5EF4-FFF2-40B4-BE49-F238E27FC236}">
                <a16:creationId xmlns:a16="http://schemas.microsoft.com/office/drawing/2014/main" id="{929F900D-0EC1-4150-A27D-25D098393F95}"/>
              </a:ext>
            </a:extLst>
          </p:cNvPr>
          <p:cNvSpPr>
            <a:spLocks noGrp="1"/>
          </p:cNvSpPr>
          <p:nvPr>
            <p:ph sz="quarter" idx="21" hasCustomPrompt="1"/>
          </p:nvPr>
        </p:nvSpPr>
        <p:spPr>
          <a:xfrm>
            <a:off x="3251861" y="1239966"/>
            <a:ext cx="2668853" cy="1692000"/>
          </a:xfrm>
        </p:spPr>
        <p:txBody>
          <a:bodyPr>
            <a:noAutofit/>
          </a:bodyPr>
          <a:lstStyle>
            <a:lvl1pPr>
              <a:defRPr sz="1050"/>
            </a:lvl1pPr>
          </a:lstStyle>
          <a:p>
            <a:pPr lvl="0"/>
            <a:r>
              <a:rPr lang="sv-SE"/>
              <a:t>Tabell/figur/text</a:t>
            </a:r>
          </a:p>
        </p:txBody>
      </p:sp>
      <p:sp>
        <p:nvSpPr>
          <p:cNvPr id="15" name="Platshållare för innehåll 2">
            <a:extLst>
              <a:ext uri="{FF2B5EF4-FFF2-40B4-BE49-F238E27FC236}">
                <a16:creationId xmlns:a16="http://schemas.microsoft.com/office/drawing/2014/main" id="{733BF0DF-23E7-4BEF-AA38-3CF4A5D3EF85}"/>
              </a:ext>
            </a:extLst>
          </p:cNvPr>
          <p:cNvSpPr>
            <a:spLocks noGrp="1"/>
          </p:cNvSpPr>
          <p:nvPr>
            <p:ph sz="quarter" idx="22" hasCustomPrompt="1"/>
          </p:nvPr>
        </p:nvSpPr>
        <p:spPr>
          <a:xfrm>
            <a:off x="6046522" y="1239966"/>
            <a:ext cx="2668853" cy="1692000"/>
          </a:xfrm>
        </p:spPr>
        <p:txBody>
          <a:bodyPr>
            <a:noAutofit/>
          </a:bodyPr>
          <a:lstStyle>
            <a:lvl1pPr>
              <a:defRPr sz="1050"/>
            </a:lvl1pPr>
          </a:lstStyle>
          <a:p>
            <a:pPr lvl="0"/>
            <a:r>
              <a:rPr lang="sv-SE"/>
              <a:t>Tabell/figur/text</a:t>
            </a:r>
          </a:p>
        </p:txBody>
      </p:sp>
      <p:sp>
        <p:nvSpPr>
          <p:cNvPr id="16" name="Platshållare för innehåll 2">
            <a:extLst>
              <a:ext uri="{FF2B5EF4-FFF2-40B4-BE49-F238E27FC236}">
                <a16:creationId xmlns:a16="http://schemas.microsoft.com/office/drawing/2014/main" id="{24609C24-3B43-4440-AF7A-F593388D885B}"/>
              </a:ext>
            </a:extLst>
          </p:cNvPr>
          <p:cNvSpPr>
            <a:spLocks noGrp="1"/>
          </p:cNvSpPr>
          <p:nvPr>
            <p:ph sz="quarter" idx="23" hasCustomPrompt="1"/>
          </p:nvPr>
        </p:nvSpPr>
        <p:spPr>
          <a:xfrm>
            <a:off x="457200" y="3026530"/>
            <a:ext cx="2668853" cy="1692000"/>
          </a:xfrm>
        </p:spPr>
        <p:txBody>
          <a:bodyPr>
            <a:noAutofit/>
          </a:bodyPr>
          <a:lstStyle>
            <a:lvl1pPr>
              <a:defRPr sz="1050"/>
            </a:lvl1pPr>
          </a:lstStyle>
          <a:p>
            <a:pPr lvl="0"/>
            <a:r>
              <a:rPr lang="sv-SE"/>
              <a:t>Tabell/figur/text</a:t>
            </a:r>
          </a:p>
        </p:txBody>
      </p:sp>
      <p:sp>
        <p:nvSpPr>
          <p:cNvPr id="18" name="Platshållare för innehåll 2">
            <a:extLst>
              <a:ext uri="{FF2B5EF4-FFF2-40B4-BE49-F238E27FC236}">
                <a16:creationId xmlns:a16="http://schemas.microsoft.com/office/drawing/2014/main" id="{8365512B-58B2-4A24-86FE-118A4B045B93}"/>
              </a:ext>
            </a:extLst>
          </p:cNvPr>
          <p:cNvSpPr>
            <a:spLocks noGrp="1"/>
          </p:cNvSpPr>
          <p:nvPr>
            <p:ph sz="quarter" idx="24" hasCustomPrompt="1"/>
          </p:nvPr>
        </p:nvSpPr>
        <p:spPr>
          <a:xfrm>
            <a:off x="3251861" y="3026530"/>
            <a:ext cx="2668853" cy="1692000"/>
          </a:xfrm>
        </p:spPr>
        <p:txBody>
          <a:bodyPr>
            <a:noAutofit/>
          </a:bodyPr>
          <a:lstStyle>
            <a:lvl1pPr>
              <a:defRPr sz="1050"/>
            </a:lvl1pPr>
          </a:lstStyle>
          <a:p>
            <a:pPr lvl="0"/>
            <a:r>
              <a:rPr lang="sv-SE"/>
              <a:t>Tabell/figur/text</a:t>
            </a:r>
          </a:p>
        </p:txBody>
      </p:sp>
      <p:sp>
        <p:nvSpPr>
          <p:cNvPr id="19" name="Platshållare för innehåll 2">
            <a:extLst>
              <a:ext uri="{FF2B5EF4-FFF2-40B4-BE49-F238E27FC236}">
                <a16:creationId xmlns:a16="http://schemas.microsoft.com/office/drawing/2014/main" id="{37A71339-E73F-4ED6-AF11-55CBFD835DCB}"/>
              </a:ext>
            </a:extLst>
          </p:cNvPr>
          <p:cNvSpPr>
            <a:spLocks noGrp="1"/>
          </p:cNvSpPr>
          <p:nvPr>
            <p:ph sz="quarter" idx="25" hasCustomPrompt="1"/>
          </p:nvPr>
        </p:nvSpPr>
        <p:spPr>
          <a:xfrm>
            <a:off x="6046522" y="3026530"/>
            <a:ext cx="2668853" cy="1692000"/>
          </a:xfrm>
        </p:spPr>
        <p:txBody>
          <a:bodyPr>
            <a:noAutofit/>
          </a:bodyPr>
          <a:lstStyle>
            <a:lvl1pPr>
              <a:defRPr sz="1050"/>
            </a:lvl1pPr>
          </a:lstStyle>
          <a:p>
            <a:pPr lvl="0"/>
            <a:r>
              <a:rPr lang="sv-SE"/>
              <a:t>Tabell/figur/text</a:t>
            </a:r>
          </a:p>
        </p:txBody>
      </p:sp>
      <p:sp>
        <p:nvSpPr>
          <p:cNvPr id="4" name="Platshållare för sidfot 3">
            <a:extLst>
              <a:ext uri="{FF2B5EF4-FFF2-40B4-BE49-F238E27FC236}">
                <a16:creationId xmlns:a16="http://schemas.microsoft.com/office/drawing/2014/main" id="{22E45488-C2A0-4BA0-B39B-D7F4D14CD8EA}"/>
              </a:ext>
            </a:extLst>
          </p:cNvPr>
          <p:cNvSpPr>
            <a:spLocks noGrp="1"/>
          </p:cNvSpPr>
          <p:nvPr>
            <p:ph type="ftr" sz="quarter" idx="26"/>
          </p:nvPr>
        </p:nvSpPr>
        <p:spPr/>
        <p:txBody>
          <a:bodyPr>
            <a:noAutofit/>
          </a:bodyPr>
          <a:lstStyle/>
          <a:p>
            <a:endParaRPr lang="sv-SE"/>
          </a:p>
        </p:txBody>
      </p:sp>
      <p:sp>
        <p:nvSpPr>
          <p:cNvPr id="5" name="Platshållare för bildnummer 4">
            <a:extLst>
              <a:ext uri="{FF2B5EF4-FFF2-40B4-BE49-F238E27FC236}">
                <a16:creationId xmlns:a16="http://schemas.microsoft.com/office/drawing/2014/main" id="{EFA6F017-C0B7-470C-968D-909303371A5F}"/>
              </a:ext>
            </a:extLst>
          </p:cNvPr>
          <p:cNvSpPr>
            <a:spLocks noGrp="1"/>
          </p:cNvSpPr>
          <p:nvPr>
            <p:ph type="sldNum" sz="quarter" idx="27"/>
          </p:nvPr>
        </p:nvSpPr>
        <p:spPr/>
        <p:txBody>
          <a:bodyPr>
            <a:noAutofit/>
          </a:bodyPr>
          <a:lstStyle/>
          <a:p>
            <a:fld id="{0BCBA026-1F68-453E-9036-CC352B75EE63}" type="slidenum">
              <a:rPr lang="sv-SE" smtClean="0"/>
              <a:t>‹#›</a:t>
            </a:fld>
            <a:endParaRPr lang="sv-SE"/>
          </a:p>
        </p:txBody>
      </p:sp>
      <p:sp>
        <p:nvSpPr>
          <p:cNvPr id="11" name="Rubrik 7">
            <a:extLst>
              <a:ext uri="{FF2B5EF4-FFF2-40B4-BE49-F238E27FC236}">
                <a16:creationId xmlns:a16="http://schemas.microsoft.com/office/drawing/2014/main" id="{D2A2D837-EF1F-4800-A43A-AD9F3A3818A5}"/>
              </a:ext>
            </a:extLst>
          </p:cNvPr>
          <p:cNvSpPr>
            <a:spLocks noGrp="1"/>
          </p:cNvSpPr>
          <p:nvPr>
            <p:ph type="title" hasCustomPrompt="1"/>
          </p:nvPr>
        </p:nvSpPr>
        <p:spPr>
          <a:xfrm>
            <a:off x="419100" y="723900"/>
            <a:ext cx="6570000" cy="450000"/>
          </a:xfrm>
        </p:spPr>
        <p:txBody>
          <a:bodyPr/>
          <a:lstStyle>
            <a:lvl1pPr>
              <a:defRPr lang="sv-SE" sz="2200" spc="0">
                <a:solidFill>
                  <a:schemeClr val="accent3"/>
                </a:solidFill>
              </a:defRPr>
            </a:lvl1pPr>
          </a:lstStyle>
          <a:p>
            <a:r>
              <a:rPr lang="sv-SE"/>
              <a:t>Tidningsrubrik light</a:t>
            </a:r>
          </a:p>
        </p:txBody>
      </p:sp>
    </p:spTree>
    <p:extLst>
      <p:ext uri="{BB962C8B-B14F-4D97-AF65-F5344CB8AC3E}">
        <p14:creationId xmlns:p14="http://schemas.microsoft.com/office/powerpoint/2010/main" val="4130477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dningsrubrik, 2 rutor">
    <p:spTree>
      <p:nvGrpSpPr>
        <p:cNvPr id="1" name=""/>
        <p:cNvGrpSpPr/>
        <p:nvPr/>
      </p:nvGrpSpPr>
      <p:grpSpPr>
        <a:xfrm>
          <a:off x="0" y="0"/>
          <a:ext cx="0" cy="0"/>
          <a:chOff x="0" y="0"/>
          <a:chExt cx="0" cy="0"/>
        </a:xfrm>
      </p:grpSpPr>
      <p:sp>
        <p:nvSpPr>
          <p:cNvPr id="13" name="Platshållare för innehåll 2">
            <a:extLst>
              <a:ext uri="{FF2B5EF4-FFF2-40B4-BE49-F238E27FC236}">
                <a16:creationId xmlns:a16="http://schemas.microsoft.com/office/drawing/2014/main" id="{5625F7D3-45ED-4596-8700-994A29EF02C9}"/>
              </a:ext>
            </a:extLst>
          </p:cNvPr>
          <p:cNvSpPr>
            <a:spLocks noGrp="1"/>
          </p:cNvSpPr>
          <p:nvPr>
            <p:ph sz="quarter" idx="20" hasCustomPrompt="1"/>
          </p:nvPr>
        </p:nvSpPr>
        <p:spPr>
          <a:xfrm>
            <a:off x="457200" y="1239966"/>
            <a:ext cx="5463514" cy="3478564"/>
          </a:xfrm>
        </p:spPr>
        <p:txBody>
          <a:bodyPr>
            <a:noAutofit/>
          </a:bodyPr>
          <a:lstStyle>
            <a:lvl1pPr>
              <a:defRPr sz="1050"/>
            </a:lvl1pPr>
          </a:lstStyle>
          <a:p>
            <a:pPr lvl="0"/>
            <a:r>
              <a:rPr lang="sv-SE"/>
              <a:t>Tabell/figur/text</a:t>
            </a:r>
          </a:p>
        </p:txBody>
      </p:sp>
      <p:sp>
        <p:nvSpPr>
          <p:cNvPr id="15" name="Platshållare för innehåll 2">
            <a:extLst>
              <a:ext uri="{FF2B5EF4-FFF2-40B4-BE49-F238E27FC236}">
                <a16:creationId xmlns:a16="http://schemas.microsoft.com/office/drawing/2014/main" id="{733BF0DF-23E7-4BEF-AA38-3CF4A5D3EF85}"/>
              </a:ext>
            </a:extLst>
          </p:cNvPr>
          <p:cNvSpPr>
            <a:spLocks noGrp="1"/>
          </p:cNvSpPr>
          <p:nvPr>
            <p:ph sz="quarter" idx="22" hasCustomPrompt="1"/>
          </p:nvPr>
        </p:nvSpPr>
        <p:spPr>
          <a:xfrm>
            <a:off x="6046522" y="1239966"/>
            <a:ext cx="2668853" cy="3478564"/>
          </a:xfrm>
        </p:spPr>
        <p:txBody>
          <a:bodyPr>
            <a:noAutofit/>
          </a:bodyPr>
          <a:lstStyle>
            <a:lvl1pPr>
              <a:defRPr sz="1050"/>
            </a:lvl1pPr>
          </a:lstStyle>
          <a:p>
            <a:pPr lvl="0"/>
            <a:r>
              <a:rPr lang="sv-SE"/>
              <a:t>Tabell/figur/text</a:t>
            </a:r>
          </a:p>
        </p:txBody>
      </p:sp>
      <p:sp>
        <p:nvSpPr>
          <p:cNvPr id="4" name="Platshållare för sidfot 3">
            <a:extLst>
              <a:ext uri="{FF2B5EF4-FFF2-40B4-BE49-F238E27FC236}">
                <a16:creationId xmlns:a16="http://schemas.microsoft.com/office/drawing/2014/main" id="{22E45488-C2A0-4BA0-B39B-D7F4D14CD8EA}"/>
              </a:ext>
            </a:extLst>
          </p:cNvPr>
          <p:cNvSpPr>
            <a:spLocks noGrp="1"/>
          </p:cNvSpPr>
          <p:nvPr>
            <p:ph type="ftr" sz="quarter" idx="26"/>
          </p:nvPr>
        </p:nvSpPr>
        <p:spPr/>
        <p:txBody>
          <a:bodyPr>
            <a:noAutofit/>
          </a:bodyPr>
          <a:lstStyle/>
          <a:p>
            <a:endParaRPr lang="sv-SE"/>
          </a:p>
        </p:txBody>
      </p:sp>
      <p:sp>
        <p:nvSpPr>
          <p:cNvPr id="5" name="Platshållare för bildnummer 4">
            <a:extLst>
              <a:ext uri="{FF2B5EF4-FFF2-40B4-BE49-F238E27FC236}">
                <a16:creationId xmlns:a16="http://schemas.microsoft.com/office/drawing/2014/main" id="{EFA6F017-C0B7-470C-968D-909303371A5F}"/>
              </a:ext>
            </a:extLst>
          </p:cNvPr>
          <p:cNvSpPr>
            <a:spLocks noGrp="1"/>
          </p:cNvSpPr>
          <p:nvPr>
            <p:ph type="sldNum" sz="quarter" idx="27"/>
          </p:nvPr>
        </p:nvSpPr>
        <p:spPr/>
        <p:txBody>
          <a:bodyPr>
            <a:noAutofit/>
          </a:bodyPr>
          <a:lstStyle/>
          <a:p>
            <a:fld id="{0BCBA026-1F68-453E-9036-CC352B75EE63}" type="slidenum">
              <a:rPr lang="sv-SE" smtClean="0"/>
              <a:t>‹#›</a:t>
            </a:fld>
            <a:endParaRPr lang="sv-SE"/>
          </a:p>
        </p:txBody>
      </p:sp>
      <p:sp>
        <p:nvSpPr>
          <p:cNvPr id="9" name="Rubrik 7">
            <a:extLst>
              <a:ext uri="{FF2B5EF4-FFF2-40B4-BE49-F238E27FC236}">
                <a16:creationId xmlns:a16="http://schemas.microsoft.com/office/drawing/2014/main" id="{68C2442D-B895-4B97-AB85-4C6976E15A60}"/>
              </a:ext>
            </a:extLst>
          </p:cNvPr>
          <p:cNvSpPr>
            <a:spLocks noGrp="1"/>
          </p:cNvSpPr>
          <p:nvPr>
            <p:ph type="title" hasCustomPrompt="1"/>
          </p:nvPr>
        </p:nvSpPr>
        <p:spPr>
          <a:xfrm>
            <a:off x="419100" y="723900"/>
            <a:ext cx="6570000" cy="450000"/>
          </a:xfrm>
        </p:spPr>
        <p:txBody>
          <a:bodyPr/>
          <a:lstStyle>
            <a:lvl1pPr>
              <a:defRPr lang="sv-SE" sz="2200" spc="0">
                <a:solidFill>
                  <a:schemeClr val="accent3"/>
                </a:solidFill>
              </a:defRPr>
            </a:lvl1pPr>
          </a:lstStyle>
          <a:p>
            <a:r>
              <a:rPr lang="sv-SE"/>
              <a:t>Tidningsrubrik light</a:t>
            </a:r>
          </a:p>
        </p:txBody>
      </p:sp>
    </p:spTree>
    <p:extLst>
      <p:ext uri="{BB962C8B-B14F-4D97-AF65-F5344CB8AC3E}">
        <p14:creationId xmlns:p14="http://schemas.microsoft.com/office/powerpoint/2010/main" val="22383058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dningsrubrik 2 rader">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E11BFE9-4780-4286-A3E9-7ADCEBBE9F0D}"/>
              </a:ext>
            </a:extLst>
          </p:cNvPr>
          <p:cNvSpPr>
            <a:spLocks noGrp="1"/>
          </p:cNvSpPr>
          <p:nvPr>
            <p:ph type="ftr" sz="quarter" idx="23"/>
          </p:nvPr>
        </p:nvSpPr>
        <p:spPr/>
        <p:txBody>
          <a:bodyPr>
            <a:noAutofit/>
          </a:bodyPr>
          <a:lstStyle/>
          <a:p>
            <a:endParaRPr lang="sv-SE"/>
          </a:p>
        </p:txBody>
      </p:sp>
      <p:sp>
        <p:nvSpPr>
          <p:cNvPr id="8" name="Platshållare för bildnummer 7">
            <a:extLst>
              <a:ext uri="{FF2B5EF4-FFF2-40B4-BE49-F238E27FC236}">
                <a16:creationId xmlns:a16="http://schemas.microsoft.com/office/drawing/2014/main" id="{CE68E06A-6E96-4E87-BDC0-7456BEDFF49D}"/>
              </a:ext>
            </a:extLst>
          </p:cNvPr>
          <p:cNvSpPr>
            <a:spLocks noGrp="1"/>
          </p:cNvSpPr>
          <p:nvPr>
            <p:ph type="sldNum" sz="quarter" idx="24"/>
          </p:nvPr>
        </p:nvSpPr>
        <p:spPr/>
        <p:txBody>
          <a:bodyPr>
            <a:noAutofit/>
          </a:bodyPr>
          <a:lstStyle/>
          <a:p>
            <a:fld id="{0BCBA026-1F68-453E-9036-CC352B75EE63}" type="slidenum">
              <a:rPr lang="sv-SE" smtClean="0"/>
              <a:t>‹#›</a:t>
            </a:fld>
            <a:endParaRPr lang="sv-SE"/>
          </a:p>
        </p:txBody>
      </p:sp>
      <p:sp>
        <p:nvSpPr>
          <p:cNvPr id="23" name="Rubrik 7">
            <a:extLst>
              <a:ext uri="{FF2B5EF4-FFF2-40B4-BE49-F238E27FC236}">
                <a16:creationId xmlns:a16="http://schemas.microsoft.com/office/drawing/2014/main" id="{65CDECB4-D031-4B6D-8652-00D37969EB57}"/>
              </a:ext>
            </a:extLst>
          </p:cNvPr>
          <p:cNvSpPr>
            <a:spLocks noGrp="1"/>
          </p:cNvSpPr>
          <p:nvPr>
            <p:ph type="title" hasCustomPrompt="1"/>
          </p:nvPr>
        </p:nvSpPr>
        <p:spPr>
          <a:xfrm>
            <a:off x="419100" y="723900"/>
            <a:ext cx="6530400" cy="784860"/>
          </a:xfrm>
        </p:spPr>
        <p:txBody>
          <a:bodyPr/>
          <a:lstStyle>
            <a:lvl1pPr>
              <a:defRPr lang="sv-SE" sz="2200" spc="0">
                <a:solidFill>
                  <a:schemeClr val="accent3"/>
                </a:solidFill>
              </a:defRPr>
            </a:lvl1pPr>
          </a:lstStyle>
          <a:p>
            <a:r>
              <a:rPr lang="sv-SE"/>
              <a:t>Tidningsrubrik light </a:t>
            </a:r>
            <a:br>
              <a:rPr lang="sv-SE"/>
            </a:br>
            <a:r>
              <a:rPr lang="sv-SE"/>
              <a:t>2 rader</a:t>
            </a:r>
          </a:p>
        </p:txBody>
      </p:sp>
      <p:sp>
        <p:nvSpPr>
          <p:cNvPr id="24" name="Platshållare för innehåll 2">
            <a:extLst>
              <a:ext uri="{FF2B5EF4-FFF2-40B4-BE49-F238E27FC236}">
                <a16:creationId xmlns:a16="http://schemas.microsoft.com/office/drawing/2014/main" id="{633B74E7-D1C0-4C56-B433-B14BE21F44AB}"/>
              </a:ext>
            </a:extLst>
          </p:cNvPr>
          <p:cNvSpPr>
            <a:spLocks noGrp="1"/>
          </p:cNvSpPr>
          <p:nvPr>
            <p:ph sz="quarter" idx="20" hasCustomPrompt="1"/>
          </p:nvPr>
        </p:nvSpPr>
        <p:spPr>
          <a:xfrm>
            <a:off x="457200" y="1569720"/>
            <a:ext cx="5463514" cy="3148810"/>
          </a:xfrm>
        </p:spPr>
        <p:txBody>
          <a:bodyPr>
            <a:noAutofit/>
          </a:bodyPr>
          <a:lstStyle>
            <a:lvl1pPr>
              <a:defRPr sz="1050"/>
            </a:lvl1pPr>
          </a:lstStyle>
          <a:p>
            <a:pPr lvl="0"/>
            <a:r>
              <a:rPr lang="sv-SE"/>
              <a:t>Tabell/figur/text</a:t>
            </a:r>
          </a:p>
        </p:txBody>
      </p:sp>
      <p:sp>
        <p:nvSpPr>
          <p:cNvPr id="26" name="Platshållare för innehåll 2">
            <a:extLst>
              <a:ext uri="{FF2B5EF4-FFF2-40B4-BE49-F238E27FC236}">
                <a16:creationId xmlns:a16="http://schemas.microsoft.com/office/drawing/2014/main" id="{75B7E2E5-34BC-4CC0-8E28-2EA99E742757}"/>
              </a:ext>
            </a:extLst>
          </p:cNvPr>
          <p:cNvSpPr>
            <a:spLocks noGrp="1"/>
          </p:cNvSpPr>
          <p:nvPr>
            <p:ph sz="quarter" idx="22" hasCustomPrompt="1"/>
          </p:nvPr>
        </p:nvSpPr>
        <p:spPr>
          <a:xfrm>
            <a:off x="6046522" y="1569720"/>
            <a:ext cx="2668853" cy="3148810"/>
          </a:xfrm>
        </p:spPr>
        <p:txBody>
          <a:bodyPr>
            <a:noAutofit/>
          </a:bodyPr>
          <a:lstStyle>
            <a:lvl1pPr>
              <a:defRPr sz="1050"/>
            </a:lvl1pPr>
          </a:lstStyle>
          <a:p>
            <a:pPr lvl="0"/>
            <a:r>
              <a:rPr lang="sv-SE"/>
              <a:t>Tabell/figur/text</a:t>
            </a:r>
          </a:p>
        </p:txBody>
      </p:sp>
    </p:spTree>
    <p:extLst>
      <p:ext uri="{BB962C8B-B14F-4D97-AF65-F5344CB8AC3E}">
        <p14:creationId xmlns:p14="http://schemas.microsoft.com/office/powerpoint/2010/main" val="5623119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öd för tolkning">
    <p:spTree>
      <p:nvGrpSpPr>
        <p:cNvPr id="1" name=""/>
        <p:cNvGrpSpPr/>
        <p:nvPr/>
      </p:nvGrpSpPr>
      <p:grpSpPr>
        <a:xfrm>
          <a:off x="0" y="0"/>
          <a:ext cx="0" cy="0"/>
          <a:chOff x="0" y="0"/>
          <a:chExt cx="0" cy="0"/>
        </a:xfrm>
      </p:grpSpPr>
      <p:sp>
        <p:nvSpPr>
          <p:cNvPr id="6" name="Rubrik 1"/>
          <p:cNvSpPr>
            <a:spLocks noGrp="1"/>
          </p:cNvSpPr>
          <p:nvPr>
            <p:ph type="title" hasCustomPrompt="1"/>
          </p:nvPr>
        </p:nvSpPr>
        <p:spPr>
          <a:xfrm>
            <a:off x="419009" y="578404"/>
            <a:ext cx="5042864" cy="570364"/>
          </a:xfrm>
          <a:prstGeom prst="rect">
            <a:avLst/>
          </a:prstGeom>
        </p:spPr>
        <p:txBody>
          <a:bodyPr anchor="b">
            <a:noAutofit/>
          </a:bodyPr>
          <a:lstStyle>
            <a:lvl1pPr marL="0" indent="0" algn="l" defTabSz="457200" rtl="0" eaLnBrk="1" fontAlgn="base" hangingPunct="1">
              <a:spcBef>
                <a:spcPct val="20000"/>
              </a:spcBef>
              <a:spcAft>
                <a:spcPts val="800"/>
              </a:spcAft>
              <a:buFont typeface="Arial"/>
              <a:buNone/>
              <a:defRPr lang="sv-SE" sz="2200" spc="0" baseline="0">
                <a:solidFill>
                  <a:schemeClr val="tx2"/>
                </a:solidFill>
              </a:defRPr>
            </a:lvl1pPr>
          </a:lstStyle>
          <a:p>
            <a:r>
              <a:rPr lang="sv-SE"/>
              <a:t>Rubrik</a:t>
            </a:r>
          </a:p>
        </p:txBody>
      </p:sp>
      <p:sp>
        <p:nvSpPr>
          <p:cNvPr id="7" name="Platshållare för bild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noAutofit/>
          </a:bodyPr>
          <a:lstStyle>
            <a:lvl1pPr algn="r">
              <a:defRPr sz="600">
                <a:solidFill>
                  <a:schemeClr val="tx2"/>
                </a:solidFill>
                <a:latin typeface="Roboto Light"/>
                <a:cs typeface="Roboto Light"/>
              </a:defRPr>
            </a:lvl1pPr>
          </a:lstStyle>
          <a:p>
            <a:fld id="{5FC76DDE-8C34-D448-8BBF-25187E699B3C}" type="slidenum">
              <a:rPr lang="sv-SE" smtClean="0"/>
              <a:t>‹#›</a:t>
            </a:fld>
            <a:endParaRPr lang="sv-SE"/>
          </a:p>
        </p:txBody>
      </p:sp>
      <p:sp>
        <p:nvSpPr>
          <p:cNvPr id="9" name="Platshållare för text 11">
            <a:extLst>
              <a:ext uri="{FF2B5EF4-FFF2-40B4-BE49-F238E27FC236}">
                <a16:creationId xmlns:a16="http://schemas.microsoft.com/office/drawing/2014/main" id="{27385085-FD31-44EC-B21B-813598900DD5}"/>
              </a:ext>
            </a:extLst>
          </p:cNvPr>
          <p:cNvSpPr>
            <a:spLocks noGrp="1"/>
          </p:cNvSpPr>
          <p:nvPr>
            <p:ph type="body" sz="quarter" idx="17" hasCustomPrompt="1"/>
          </p:nvPr>
        </p:nvSpPr>
        <p:spPr>
          <a:xfrm>
            <a:off x="6223799" y="606421"/>
            <a:ext cx="2261401" cy="314399"/>
          </a:xfrm>
        </p:spPr>
        <p:txBody>
          <a:bodyPr anchor="b">
            <a:noAutofit/>
          </a:bodyPr>
          <a:lstStyle>
            <a:lvl1pPr>
              <a:spcBef>
                <a:spcPct val="0"/>
              </a:spcBef>
              <a:spcAft>
                <a:spcPct val="0"/>
              </a:spcAft>
              <a:defRPr sz="800" b="1" kern="0" cap="none" spc="20" baseline="0">
                <a:solidFill>
                  <a:schemeClr val="accent3"/>
                </a:solidFill>
                <a:latin typeface="+mj-lt"/>
                <a:ea typeface="Roboto Bold" panose="02000000000000000000" pitchFamily="2" charset="0"/>
              </a:defRPr>
            </a:lvl1pPr>
          </a:lstStyle>
          <a:p>
            <a:pPr lvl="0"/>
            <a:r>
              <a:rPr lang="sv-SE"/>
              <a:t>Spaltrubrik</a:t>
            </a:r>
          </a:p>
        </p:txBody>
      </p:sp>
      <p:sp>
        <p:nvSpPr>
          <p:cNvPr id="12" name="Platshållare för innehåll 2">
            <a:extLst>
              <a:ext uri="{FF2B5EF4-FFF2-40B4-BE49-F238E27FC236}">
                <a16:creationId xmlns:a16="http://schemas.microsoft.com/office/drawing/2014/main" id="{489904DE-FD6E-41EA-9D4B-F40B81E5ABF8}"/>
              </a:ext>
            </a:extLst>
          </p:cNvPr>
          <p:cNvSpPr>
            <a:spLocks noGrp="1"/>
          </p:cNvSpPr>
          <p:nvPr>
            <p:ph sz="quarter" idx="19" hasCustomPrompt="1"/>
          </p:nvPr>
        </p:nvSpPr>
        <p:spPr>
          <a:xfrm>
            <a:off x="6223799" y="920820"/>
            <a:ext cx="2261400" cy="3572412"/>
          </a:xfrm>
        </p:spPr>
        <p:txBody>
          <a:bodyPr numCol="1" spcCol="432000">
            <a:noAutofit/>
          </a:bodyPr>
          <a:lstStyle>
            <a:lvl1pPr>
              <a:spcBef>
                <a:spcPts val="500"/>
              </a:spcBef>
              <a:defRPr sz="800"/>
            </a:lvl1pPr>
            <a:lvl2pPr marL="144000" indent="-90000">
              <a:spcBef>
                <a:spcPts val="250"/>
              </a:spcBef>
              <a:buClr>
                <a:schemeClr val="tx2"/>
              </a:buClr>
              <a:buSzPct val="125000"/>
              <a:buFont typeface="Arial" panose="020B0604020202020204" pitchFamily="34" charset="0"/>
              <a:buChar char="•"/>
              <a:defRPr sz="800"/>
            </a:lvl2pPr>
            <a:lvl3pPr marL="0" indent="0">
              <a:spcBef>
                <a:spcPts val="1000"/>
              </a:spcBef>
              <a:buNone/>
              <a:defRPr sz="800" b="1" kern="0" spc="20" baseline="0">
                <a:solidFill>
                  <a:schemeClr val="accent3"/>
                </a:solidFill>
                <a:latin typeface="+mj-lt"/>
                <a:ea typeface="Roboto Bold" panose="02000000000000000000" pitchFamily="2" charset="0"/>
              </a:defRPr>
            </a:lvl3pPr>
            <a:lvl4pPr>
              <a:defRPr lang="sv-SE" sz="800" smtClean="0"/>
            </a:lvl4pPr>
            <a:lvl5pPr>
              <a:defRPr sz="800"/>
            </a:lvl5pPr>
          </a:lstStyle>
          <a:p>
            <a:pPr lvl="0"/>
            <a:r>
              <a:rPr lang="sv-SE"/>
              <a:t>Text</a:t>
            </a:r>
          </a:p>
          <a:p>
            <a:pPr lvl="2"/>
            <a:r>
              <a:rPr lang="sv-SE"/>
              <a:t>Mellanrubrik</a:t>
            </a:r>
          </a:p>
        </p:txBody>
      </p:sp>
      <p:sp>
        <p:nvSpPr>
          <p:cNvPr id="2" name="Platshållare för sidfot 1">
            <a:extLst>
              <a:ext uri="{FF2B5EF4-FFF2-40B4-BE49-F238E27FC236}">
                <a16:creationId xmlns:a16="http://schemas.microsoft.com/office/drawing/2014/main" id="{1650001D-DB46-4EB6-93BC-B2FCAFB741B1}"/>
              </a:ext>
            </a:extLst>
          </p:cNvPr>
          <p:cNvSpPr>
            <a:spLocks noGrp="1"/>
          </p:cNvSpPr>
          <p:nvPr>
            <p:ph type="ftr" sz="quarter" idx="20"/>
          </p:nvPr>
        </p:nvSpPr>
        <p:spPr/>
        <p:txBody>
          <a:bodyPr>
            <a:noAutofit/>
          </a:bodyPr>
          <a:lstStyle/>
          <a:p>
            <a:endParaRPr lang="sv-SE"/>
          </a:p>
        </p:txBody>
      </p:sp>
      <p:sp>
        <p:nvSpPr>
          <p:cNvPr id="4" name="Platshållare för innehåll 3">
            <a:extLst>
              <a:ext uri="{FF2B5EF4-FFF2-40B4-BE49-F238E27FC236}">
                <a16:creationId xmlns:a16="http://schemas.microsoft.com/office/drawing/2014/main" id="{1C7B2717-0996-4A7F-BA57-18A287378927}"/>
              </a:ext>
            </a:extLst>
          </p:cNvPr>
          <p:cNvSpPr>
            <a:spLocks noGrp="1"/>
          </p:cNvSpPr>
          <p:nvPr>
            <p:ph sz="quarter" idx="21" hasCustomPrompt="1"/>
          </p:nvPr>
        </p:nvSpPr>
        <p:spPr>
          <a:xfrm>
            <a:off x="457199" y="1204749"/>
            <a:ext cx="5004673" cy="2781300"/>
          </a:xfrm>
        </p:spPr>
        <p:txBody>
          <a:bodyPr/>
          <a:lstStyle>
            <a:lvl1pPr>
              <a:defRPr sz="1000"/>
            </a:lvl1pPr>
            <a:lvl2pPr marL="180000" indent="-144000">
              <a:buClr>
                <a:schemeClr val="tx1"/>
              </a:buClr>
              <a:buSzTx/>
              <a:buFont typeface="Arial" panose="020B0604020202020204" pitchFamily="34" charset="0"/>
              <a:buChar char="•"/>
              <a:defRPr sz="1000"/>
            </a:lvl2pPr>
          </a:lstStyle>
          <a:p>
            <a:pPr lvl="0"/>
            <a:r>
              <a:rPr lang="sv-SE"/>
              <a:t>Löptext</a:t>
            </a:r>
          </a:p>
          <a:p>
            <a:pPr lvl="1"/>
            <a:r>
              <a:rPr lang="sv-SE"/>
              <a:t>Lista</a:t>
            </a:r>
          </a:p>
        </p:txBody>
      </p:sp>
    </p:spTree>
    <p:extLst>
      <p:ext uri="{BB962C8B-B14F-4D97-AF65-F5344CB8AC3E}">
        <p14:creationId xmlns:p14="http://schemas.microsoft.com/office/powerpoint/2010/main" val="19813749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ista bild">
    <p:spTree>
      <p:nvGrpSpPr>
        <p:cNvPr id="1" name=""/>
        <p:cNvGrpSpPr/>
        <p:nvPr/>
      </p:nvGrpSpPr>
      <p:grpSpPr>
        <a:xfrm>
          <a:off x="0" y="0"/>
          <a:ext cx="0" cy="0"/>
          <a:chOff x="0" y="0"/>
          <a:chExt cx="0" cy="0"/>
        </a:xfrm>
      </p:grpSpPr>
      <p:sp>
        <p:nvSpPr>
          <p:cNvPr id="7" name="Platshållare för text 2"/>
          <p:cNvSpPr>
            <a:spLocks noGrp="1"/>
          </p:cNvSpPr>
          <p:nvPr>
            <p:ph type="body" idx="1" hasCustomPrompt="1"/>
          </p:nvPr>
        </p:nvSpPr>
        <p:spPr>
          <a:xfrm>
            <a:off x="0" y="2989530"/>
            <a:ext cx="9143999" cy="375285"/>
          </a:xfrm>
          <a:prstGeom prst="rect">
            <a:avLst/>
          </a:prstGeom>
        </p:spPr>
        <p:txBody>
          <a:bodyPr anchor="t">
            <a:normAutofit/>
          </a:bodyPr>
          <a:lstStyle>
            <a:lvl1pPr marL="0" indent="0" algn="ctr">
              <a:spcBef>
                <a:spcPts val="200"/>
              </a:spcBef>
              <a:spcAft>
                <a:spcPct val="0"/>
              </a:spcAft>
              <a:buNone/>
              <a:defRPr lang="sv-SE" sz="800" b="1" kern="0" cap="all" spc="200" baseline="0" smtClean="0">
                <a:solidFill>
                  <a:schemeClr val="tx1"/>
                </a:solidFill>
                <a:latin typeface="+mj-lt"/>
                <a:ea typeface="Roboto Slab Bold"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pic>
        <p:nvPicPr>
          <p:cNvPr id="8" name="Bildobjekt 7" descr="Origo_Group_Logo_One_Line_100mm_Pos.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85900" y="2133246"/>
            <a:ext cx="3173340" cy="549448"/>
          </a:xfrm>
          <a:prstGeom prst="rect">
            <a:avLst/>
          </a:prstGeom>
        </p:spPr>
      </p:pic>
    </p:spTree>
    <p:extLst>
      <p:ext uri="{BB962C8B-B14F-4D97-AF65-F5344CB8AC3E}">
        <p14:creationId xmlns:p14="http://schemas.microsoft.com/office/powerpoint/2010/main" val="5964261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D0B1DF18-5F15-4B51-A4BA-5235D303E5CC}"/>
              </a:ext>
            </a:extLst>
          </p:cNvPr>
          <p:cNvSpPr>
            <a:spLocks noGrp="1"/>
          </p:cNvSpPr>
          <p:nvPr>
            <p:ph type="ftr" sz="quarter" idx="10"/>
          </p:nvPr>
        </p:nvSpPr>
        <p:spPr/>
        <p:txBody>
          <a:bodyPr/>
          <a:lstStyle/>
          <a:p>
            <a:endParaRPr lang="sv-SE"/>
          </a:p>
        </p:txBody>
      </p:sp>
      <p:sp>
        <p:nvSpPr>
          <p:cNvPr id="4" name="Platshållare för bildnummer 3">
            <a:extLst>
              <a:ext uri="{FF2B5EF4-FFF2-40B4-BE49-F238E27FC236}">
                <a16:creationId xmlns:a16="http://schemas.microsoft.com/office/drawing/2014/main" id="{66463AD4-86EC-4253-9081-8BD573C8FE24}"/>
              </a:ext>
            </a:extLst>
          </p:cNvPr>
          <p:cNvSpPr>
            <a:spLocks noGrp="1"/>
          </p:cNvSpPr>
          <p:nvPr>
            <p:ph type="sldNum" sz="quarter" idx="11"/>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6607046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ramsida Grafisk">
    <p:spTree>
      <p:nvGrpSpPr>
        <p:cNvPr id="1" name=""/>
        <p:cNvGrpSpPr/>
        <p:nvPr/>
      </p:nvGrpSpPr>
      <p:grpSpPr>
        <a:xfrm>
          <a:off x="0" y="0"/>
          <a:ext cx="0" cy="0"/>
          <a:chOff x="0" y="0"/>
          <a:chExt cx="0" cy="0"/>
        </a:xfrm>
      </p:grpSpPr>
      <p:sp>
        <p:nvSpPr>
          <p:cNvPr id="7" name="Rektangel 6"/>
          <p:cNvSpPr/>
          <p:nvPr/>
        </p:nvSpPr>
        <p:spPr>
          <a:xfrm>
            <a:off x="1166243" y="0"/>
            <a:ext cx="6804000" cy="5143500"/>
          </a:xfrm>
          <a:custGeom>
            <a:avLst/>
            <a:gdLst/>
            <a:ahLst/>
            <a:cxnLst/>
            <a:rect l="l" t="t" r="r" b="b"/>
            <a:pathLst>
              <a:path w="6803999" h="5143500">
                <a:moveTo>
                  <a:pt x="3402000" y="415516"/>
                </a:moveTo>
                <a:cubicBezTo>
                  <a:pt x="2204482" y="415516"/>
                  <a:pt x="1233701" y="1386297"/>
                  <a:pt x="1233701" y="2583815"/>
                </a:cubicBezTo>
                <a:cubicBezTo>
                  <a:pt x="1233701" y="3781333"/>
                  <a:pt x="2204482" y="4752114"/>
                  <a:pt x="3402000" y="4752114"/>
                </a:cubicBezTo>
                <a:cubicBezTo>
                  <a:pt x="4599518" y="4752114"/>
                  <a:pt x="5570299" y="3781333"/>
                  <a:pt x="5570299" y="2583815"/>
                </a:cubicBezTo>
                <a:cubicBezTo>
                  <a:pt x="5570299" y="1386297"/>
                  <a:pt x="4599518" y="415516"/>
                  <a:pt x="3402000" y="415516"/>
                </a:cubicBezTo>
                <a:close/>
                <a:moveTo>
                  <a:pt x="1192534" y="0"/>
                </a:moveTo>
                <a:lnTo>
                  <a:pt x="5611467" y="0"/>
                </a:lnTo>
                <a:lnTo>
                  <a:pt x="5807578" y="178238"/>
                </a:lnTo>
                <a:cubicBezTo>
                  <a:pt x="6423218" y="793879"/>
                  <a:pt x="6804000" y="1644379"/>
                  <a:pt x="6804000" y="2583815"/>
                </a:cubicBezTo>
                <a:cubicBezTo>
                  <a:pt x="6804000" y="3523252"/>
                  <a:pt x="6423218" y="4373752"/>
                  <a:pt x="5807578" y="4989393"/>
                </a:cubicBezTo>
                <a:lnTo>
                  <a:pt x="5638017" y="5143500"/>
                </a:lnTo>
                <a:lnTo>
                  <a:pt x="1165984" y="5143500"/>
                </a:lnTo>
                <a:lnTo>
                  <a:pt x="996423" y="4989393"/>
                </a:lnTo>
                <a:cubicBezTo>
                  <a:pt x="380782" y="4373752"/>
                  <a:pt x="0" y="3523252"/>
                  <a:pt x="0" y="2583815"/>
                </a:cubicBezTo>
                <a:cubicBezTo>
                  <a:pt x="0" y="1644379"/>
                  <a:pt x="380782" y="793879"/>
                  <a:pt x="996423" y="178238"/>
                </a:cubicBezTo>
                <a:close/>
              </a:path>
            </a:pathLst>
          </a:cu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2" name="Rubrik 1"/>
          <p:cNvSpPr>
            <a:spLocks noGrp="1"/>
          </p:cNvSpPr>
          <p:nvPr>
            <p:ph type="title"/>
          </p:nvPr>
        </p:nvSpPr>
        <p:spPr>
          <a:xfrm>
            <a:off x="2072650" y="2105421"/>
            <a:ext cx="5004673" cy="570364"/>
          </a:xfrm>
          <a:prstGeom prst="rect">
            <a:avLst/>
          </a:prstGeom>
        </p:spPr>
        <p:txBody>
          <a:bodyPr anchor="b"/>
          <a:lstStyle>
            <a:lvl1pPr marL="0" indent="0" algn="ctr" defTabSz="457200" rtl="0" eaLnBrk="1" fontAlgn="base" hangingPunct="1">
              <a:spcBef>
                <a:spcPts val="1000"/>
              </a:spcBef>
              <a:spcAft>
                <a:spcPts val="1000"/>
              </a:spcAft>
              <a:buFont typeface="Arial"/>
              <a:buNone/>
              <a:defRPr lang="sv-SE" sz="3200" spc="0" baseline="0">
                <a:solidFill>
                  <a:schemeClr val="tx1"/>
                </a:solidFill>
              </a:defRPr>
            </a:lvl1pPr>
          </a:lstStyle>
          <a:p>
            <a:r>
              <a:rPr lang="sv-SE"/>
              <a:t>Klicka här för att ändra mall för rubrikformat</a:t>
            </a:r>
          </a:p>
        </p:txBody>
      </p:sp>
      <p:sp>
        <p:nvSpPr>
          <p:cNvPr id="13" name="Platshållare för text 2"/>
          <p:cNvSpPr>
            <a:spLocks noGrp="1"/>
          </p:cNvSpPr>
          <p:nvPr>
            <p:ph type="body" idx="1" hasCustomPrompt="1"/>
          </p:nvPr>
        </p:nvSpPr>
        <p:spPr>
          <a:xfrm>
            <a:off x="2072649" y="2831656"/>
            <a:ext cx="5004673" cy="375285"/>
          </a:xfrm>
          <a:prstGeom prst="rect">
            <a:avLst/>
          </a:prstGeom>
        </p:spPr>
        <p:txBody>
          <a:bodyPr anchor="t">
            <a:normAutofit/>
          </a:bodyPr>
          <a:lstStyle>
            <a:lvl1pPr marL="0" indent="0" algn="ctr">
              <a:lnSpc>
                <a:spcPct val="110000"/>
              </a:lnSpc>
              <a:spcBef>
                <a:spcPts val="200"/>
              </a:spcBef>
              <a:spcAft>
                <a:spcPct val="0"/>
              </a:spcAft>
              <a:buNone/>
              <a:defRPr lang="sv-SE" sz="800" b="1" kern="0" cap="all" spc="200" baseline="0" smtClean="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a:t>
            </a:r>
            <a:br>
              <a:rPr lang="sv-SE"/>
            </a:br>
            <a:r>
              <a:rPr lang="sv-SE"/>
              <a:t>format på bakgrundstexten</a:t>
            </a:r>
          </a:p>
        </p:txBody>
      </p:sp>
      <p:pic>
        <p:nvPicPr>
          <p:cNvPr id="9" name="Bildobjekt 8" descr="Origo_Group_Logo_One_Line_100mm_Pos.ai">
            <a:extLst>
              <a:ext uri="{FF2B5EF4-FFF2-40B4-BE49-F238E27FC236}">
                <a16:creationId xmlns:a16="http://schemas.microsoft.com/office/drawing/2014/main" id="{EFD82461-CEDA-4867-96FD-2FF3096B2F3B}"/>
              </a:ext>
            </a:extLst>
          </p:cNvPr>
          <p:cNvPicPr>
            <a:picLocks noChangeAspect="1"/>
          </p:cNvPicPr>
          <p:nvPr/>
        </p:nvPicPr>
        <p:blipFill>
          <a:blip r:embed="rId2">
            <a:extLst>
              <a:ext uri="{28A0092B-C50C-407E-A947-70E740481C1C}">
                <a14:useLocalDpi xmlns:a14="http://schemas.microsoft.com/office/drawing/2010/main"/>
              </a:ext>
            </a:extLst>
          </a:blip>
          <a:srcRect l="-109755" t="-109755" r="-109755" b="-109755"/>
          <a:stretch>
            <a:fillRect/>
          </a:stretch>
        </p:blipFill>
        <p:spPr>
          <a:xfrm>
            <a:off x="2985900" y="3858009"/>
            <a:ext cx="3173340" cy="549448"/>
          </a:xfrm>
          <a:prstGeom prst="rect">
            <a:avLst/>
          </a:prstGeom>
        </p:spPr>
      </p:pic>
    </p:spTree>
    <p:extLst>
      <p:ext uri="{BB962C8B-B14F-4D97-AF65-F5344CB8AC3E}">
        <p14:creationId xmlns:p14="http://schemas.microsoft.com/office/powerpoint/2010/main" val="34237526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nehåll Fotografisk">
    <p:spTree>
      <p:nvGrpSpPr>
        <p:cNvPr id="1" name=""/>
        <p:cNvGrpSpPr/>
        <p:nvPr/>
      </p:nvGrpSpPr>
      <p:grpSpPr>
        <a:xfrm>
          <a:off x="0" y="0"/>
          <a:ext cx="0" cy="0"/>
          <a:chOff x="0" y="0"/>
          <a:chExt cx="0" cy="0"/>
        </a:xfrm>
      </p:grpSpPr>
      <p:sp>
        <p:nvSpPr>
          <p:cNvPr id="14" name="Platshållare för bild 5">
            <a:extLst>
              <a:ext uri="{FF2B5EF4-FFF2-40B4-BE49-F238E27FC236}">
                <a16:creationId xmlns:a16="http://schemas.microsoft.com/office/drawing/2014/main" id="{E0245FF9-7A8F-4C21-93FA-0F816717A389}"/>
              </a:ext>
            </a:extLst>
          </p:cNvPr>
          <p:cNvSpPr>
            <a:spLocks noGrp="1"/>
          </p:cNvSpPr>
          <p:nvPr>
            <p:ph type="pic" sz="quarter" idx="10"/>
          </p:nvPr>
        </p:nvSpPr>
        <p:spPr>
          <a:xfrm>
            <a:off x="0" y="0"/>
            <a:ext cx="9144000" cy="5143500"/>
          </a:xfrm>
        </p:spPr>
        <p:txBody>
          <a:bodyPr/>
          <a:lstStyle>
            <a:lvl1pPr>
              <a:defRPr/>
            </a:lvl1pPr>
          </a:lstStyle>
          <a:p>
            <a:r>
              <a:rPr lang="sv-SE"/>
              <a:t>Klicka på ikonen för att lägga till en bild</a:t>
            </a:r>
          </a:p>
        </p:txBody>
      </p:sp>
      <p:sp>
        <p:nvSpPr>
          <p:cNvPr id="9" name="Rubrik 8">
            <a:extLst>
              <a:ext uri="{FF2B5EF4-FFF2-40B4-BE49-F238E27FC236}">
                <a16:creationId xmlns:a16="http://schemas.microsoft.com/office/drawing/2014/main" id="{E164D1DF-9B22-49A3-94B8-C05DB2400650}"/>
              </a:ext>
            </a:extLst>
          </p:cNvPr>
          <p:cNvSpPr>
            <a:spLocks noGrp="1"/>
          </p:cNvSpPr>
          <p:nvPr>
            <p:ph type="title" hasCustomPrompt="1"/>
          </p:nvPr>
        </p:nvSpPr>
        <p:spPr>
          <a:xfrm>
            <a:off x="419100" y="1498600"/>
            <a:ext cx="3981600" cy="3171600"/>
          </a:xfrm>
        </p:spPr>
        <p:txBody>
          <a:bodyPr/>
          <a:lstStyle>
            <a:lvl1pPr>
              <a:defRPr lang="sv-SE">
                <a:solidFill>
                  <a:schemeClr val="tx2"/>
                </a:solidFill>
              </a:defRPr>
            </a:lvl1pPr>
          </a:lstStyle>
          <a:p>
            <a:r>
              <a:rPr lang="sv-SE"/>
              <a:t>Rubrik</a:t>
            </a:r>
          </a:p>
        </p:txBody>
      </p:sp>
      <p:sp>
        <p:nvSpPr>
          <p:cNvPr id="13" name="Platshållare för text 13">
            <a:extLst>
              <a:ext uri="{FF2B5EF4-FFF2-40B4-BE49-F238E27FC236}">
                <a16:creationId xmlns:a16="http://schemas.microsoft.com/office/drawing/2014/main" id="{604188A8-4C49-42D1-990A-5171E36A9B81}"/>
              </a:ext>
            </a:extLst>
          </p:cNvPr>
          <p:cNvSpPr>
            <a:spLocks noGrp="1"/>
          </p:cNvSpPr>
          <p:nvPr>
            <p:ph type="body" sz="quarter" idx="13" hasCustomPrompt="1"/>
          </p:nvPr>
        </p:nvSpPr>
        <p:spPr>
          <a:xfrm>
            <a:off x="5651500" y="1625600"/>
            <a:ext cx="2538000" cy="2782800"/>
          </a:xfrm>
        </p:spPr>
        <p:txBody>
          <a:bodyPr/>
          <a:lstStyle>
            <a:lvl1pPr>
              <a:spcBef>
                <a:spcPct val="0"/>
              </a:spcBef>
              <a:buFontTx/>
              <a:buNone/>
              <a:tabLst>
                <a:tab pos="2333625" algn="r"/>
              </a:tabLst>
              <a:defRPr/>
            </a:lvl1pPr>
            <a:lvl2pPr marL="0" indent="0">
              <a:spcBef>
                <a:spcPct val="0"/>
              </a:spcBef>
              <a:buFontTx/>
              <a:buNone/>
              <a:tabLst>
                <a:tab pos="2333625" algn="r"/>
              </a:tabLst>
              <a:defRPr sz="1000">
                <a:solidFill>
                  <a:schemeClr val="tx2"/>
                </a:solidFill>
              </a:defRPr>
            </a:lvl2pPr>
          </a:lstStyle>
          <a:p>
            <a:pPr lvl="0"/>
            <a:r>
              <a:rPr lang="sv-SE"/>
              <a:t>Nivå ett</a:t>
            </a:r>
          </a:p>
          <a:p>
            <a:pPr lvl="1"/>
            <a:r>
              <a:rPr lang="sv-SE"/>
              <a:t>Nivå två</a:t>
            </a:r>
          </a:p>
        </p:txBody>
      </p:sp>
    </p:spTree>
    <p:extLst>
      <p:ext uri="{BB962C8B-B14F-4D97-AF65-F5344CB8AC3E}">
        <p14:creationId xmlns:p14="http://schemas.microsoft.com/office/powerpoint/2010/main" val="299673642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Innehåll Grafisk">
    <p:spTree>
      <p:nvGrpSpPr>
        <p:cNvPr id="1" name=""/>
        <p:cNvGrpSpPr/>
        <p:nvPr/>
      </p:nvGrpSpPr>
      <p:grpSpPr>
        <a:xfrm>
          <a:off x="0" y="0"/>
          <a:ext cx="0" cy="0"/>
          <a:chOff x="0" y="0"/>
          <a:chExt cx="0" cy="0"/>
        </a:xfrm>
      </p:grpSpPr>
      <p:sp>
        <p:nvSpPr>
          <p:cNvPr id="10" name="Rektangel 9"/>
          <p:cNvSpPr/>
          <p:nvPr/>
        </p:nvSpPr>
        <p:spPr>
          <a:xfrm>
            <a:off x="3510762" y="0"/>
            <a:ext cx="5633239" cy="5143500"/>
          </a:xfrm>
          <a:custGeom>
            <a:avLst/>
            <a:gdLst/>
            <a:ahLst/>
            <a:cxnLst/>
            <a:rect l="l" t="t" r="r" b="b"/>
            <a:pathLst>
              <a:path w="5633239" h="5143500">
                <a:moveTo>
                  <a:pt x="3402000" y="399835"/>
                </a:moveTo>
                <a:cubicBezTo>
                  <a:pt x="2204482" y="399835"/>
                  <a:pt x="1233701" y="1370616"/>
                  <a:pt x="1233701" y="2568134"/>
                </a:cubicBezTo>
                <a:cubicBezTo>
                  <a:pt x="1233701" y="3765652"/>
                  <a:pt x="2204482" y="4736433"/>
                  <a:pt x="3402000" y="4736433"/>
                </a:cubicBezTo>
                <a:cubicBezTo>
                  <a:pt x="4599518" y="4736433"/>
                  <a:pt x="5570299" y="3765652"/>
                  <a:pt x="5570299" y="2568134"/>
                </a:cubicBezTo>
                <a:cubicBezTo>
                  <a:pt x="5570299" y="1370616"/>
                  <a:pt x="4599518" y="399835"/>
                  <a:pt x="3402000" y="399835"/>
                </a:cubicBezTo>
                <a:close/>
                <a:moveTo>
                  <a:pt x="1175280" y="0"/>
                </a:moveTo>
                <a:lnTo>
                  <a:pt x="5628720" y="0"/>
                </a:lnTo>
                <a:lnTo>
                  <a:pt x="5633239" y="4107"/>
                </a:lnTo>
                <a:lnTo>
                  <a:pt x="5633239" y="5132161"/>
                </a:lnTo>
                <a:lnTo>
                  <a:pt x="5620763" y="5143500"/>
                </a:lnTo>
                <a:lnTo>
                  <a:pt x="1183237" y="5143500"/>
                </a:lnTo>
                <a:lnTo>
                  <a:pt x="996423" y="4973712"/>
                </a:lnTo>
                <a:cubicBezTo>
                  <a:pt x="380782" y="4358071"/>
                  <a:pt x="0" y="3507571"/>
                  <a:pt x="0" y="2568134"/>
                </a:cubicBezTo>
                <a:cubicBezTo>
                  <a:pt x="0" y="1628698"/>
                  <a:pt x="380782" y="778198"/>
                  <a:pt x="996423" y="162557"/>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12" name="Bildobjekt 11" descr="Origo_Group_Logo_One_Line_50mm_Pos.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00660" y="273025"/>
            <a:ext cx="529015" cy="93136"/>
          </a:xfrm>
          <a:prstGeom prst="rect">
            <a:avLst/>
          </a:prstGeom>
        </p:spPr>
      </p:pic>
      <p:sp>
        <p:nvSpPr>
          <p:cNvPr id="11" name="Rubrik 8">
            <a:extLst>
              <a:ext uri="{FF2B5EF4-FFF2-40B4-BE49-F238E27FC236}">
                <a16:creationId xmlns:a16="http://schemas.microsoft.com/office/drawing/2014/main" id="{41E59A05-F4E9-47F4-B243-5079FBEE5D0D}"/>
              </a:ext>
            </a:extLst>
          </p:cNvPr>
          <p:cNvSpPr>
            <a:spLocks noGrp="1"/>
          </p:cNvSpPr>
          <p:nvPr>
            <p:ph type="title" hasCustomPrompt="1"/>
          </p:nvPr>
        </p:nvSpPr>
        <p:spPr>
          <a:xfrm>
            <a:off x="419100" y="1498600"/>
            <a:ext cx="3981600" cy="3171600"/>
          </a:xfrm>
        </p:spPr>
        <p:txBody>
          <a:bodyPr/>
          <a:lstStyle>
            <a:lvl1pPr>
              <a:defRPr lang="sv-SE">
                <a:solidFill>
                  <a:schemeClr val="tx2"/>
                </a:solidFill>
              </a:defRPr>
            </a:lvl1pPr>
          </a:lstStyle>
          <a:p>
            <a:r>
              <a:rPr lang="sv-SE"/>
              <a:t>Rubrik</a:t>
            </a:r>
          </a:p>
        </p:txBody>
      </p:sp>
      <p:sp>
        <p:nvSpPr>
          <p:cNvPr id="14" name="Platshållare för text 13">
            <a:extLst>
              <a:ext uri="{FF2B5EF4-FFF2-40B4-BE49-F238E27FC236}">
                <a16:creationId xmlns:a16="http://schemas.microsoft.com/office/drawing/2014/main" id="{4A58A857-DF48-4167-9E6F-77A0294B0E36}"/>
              </a:ext>
            </a:extLst>
          </p:cNvPr>
          <p:cNvSpPr>
            <a:spLocks noGrp="1"/>
          </p:cNvSpPr>
          <p:nvPr>
            <p:ph type="body" sz="quarter" idx="13" hasCustomPrompt="1"/>
          </p:nvPr>
        </p:nvSpPr>
        <p:spPr>
          <a:xfrm>
            <a:off x="5651500" y="1625600"/>
            <a:ext cx="2538000" cy="2782800"/>
          </a:xfrm>
        </p:spPr>
        <p:txBody>
          <a:bodyPr/>
          <a:lstStyle>
            <a:lvl1pPr>
              <a:spcBef>
                <a:spcPct val="0"/>
              </a:spcBef>
              <a:buFontTx/>
              <a:buNone/>
              <a:tabLst>
                <a:tab pos="2333625" algn="r"/>
              </a:tabLst>
              <a:defRPr/>
            </a:lvl1pPr>
            <a:lvl2pPr marL="0" indent="0">
              <a:spcBef>
                <a:spcPct val="0"/>
              </a:spcBef>
              <a:buFontTx/>
              <a:buNone/>
              <a:tabLst>
                <a:tab pos="2333625" algn="r"/>
              </a:tabLst>
              <a:defRPr>
                <a:solidFill>
                  <a:schemeClr val="tx2"/>
                </a:solidFill>
              </a:defRPr>
            </a:lvl2pPr>
          </a:lstStyle>
          <a:p>
            <a:pPr lvl="0"/>
            <a:r>
              <a:rPr lang="sv-SE"/>
              <a:t>Nivå ett</a:t>
            </a:r>
          </a:p>
          <a:p>
            <a:pPr lvl="1"/>
            <a:r>
              <a:rPr lang="sv-SE"/>
              <a:t>Nivå två</a:t>
            </a:r>
          </a:p>
        </p:txBody>
      </p:sp>
    </p:spTree>
    <p:extLst>
      <p:ext uri="{BB962C8B-B14F-4D97-AF65-F5344CB8AC3E}">
        <p14:creationId xmlns:p14="http://schemas.microsoft.com/office/powerpoint/2010/main" val="16811448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Avsnittssida Grafisk Purple">
    <p:spTree>
      <p:nvGrpSpPr>
        <p:cNvPr id="1" name=""/>
        <p:cNvGrpSpPr/>
        <p:nvPr/>
      </p:nvGrpSpPr>
      <p:grpSpPr>
        <a:xfrm>
          <a:off x="0" y="0"/>
          <a:ext cx="0" cy="0"/>
          <a:chOff x="0" y="0"/>
          <a:chExt cx="0" cy="0"/>
        </a:xfrm>
      </p:grpSpPr>
      <p:sp>
        <p:nvSpPr>
          <p:cNvPr id="12" name="Rektangel 11"/>
          <p:cNvSpPr/>
          <p:nvPr/>
        </p:nvSpPr>
        <p:spPr>
          <a:xfrm>
            <a:off x="0" y="0"/>
            <a:ext cx="9144000" cy="51435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accent1"/>
              </a:solidFill>
            </a:endParaRPr>
          </a:p>
        </p:txBody>
      </p:sp>
      <p:sp>
        <p:nvSpPr>
          <p:cNvPr id="13" name="Rektangel 10"/>
          <p:cNvSpPr/>
          <p:nvPr/>
        </p:nvSpPr>
        <p:spPr>
          <a:xfrm>
            <a:off x="0" y="0"/>
            <a:ext cx="5630804" cy="5143500"/>
          </a:xfrm>
          <a:custGeom>
            <a:avLst/>
            <a:gdLst/>
            <a:ahLst/>
            <a:cxnLst/>
            <a:rect l="l" t="t" r="r" b="b"/>
            <a:pathLst>
              <a:path w="5630804" h="5143500">
                <a:moveTo>
                  <a:pt x="2228804" y="399835"/>
                </a:moveTo>
                <a:cubicBezTo>
                  <a:pt x="1031286" y="399835"/>
                  <a:pt x="60505" y="1370616"/>
                  <a:pt x="60505" y="2568134"/>
                </a:cubicBezTo>
                <a:cubicBezTo>
                  <a:pt x="60505" y="3765652"/>
                  <a:pt x="1031286" y="4736433"/>
                  <a:pt x="2228804" y="4736433"/>
                </a:cubicBezTo>
                <a:cubicBezTo>
                  <a:pt x="3426322" y="4736433"/>
                  <a:pt x="4397103" y="3765652"/>
                  <a:pt x="4397103" y="2568134"/>
                </a:cubicBezTo>
                <a:cubicBezTo>
                  <a:pt x="4397103" y="1370616"/>
                  <a:pt x="3426322" y="399835"/>
                  <a:pt x="2228804" y="399835"/>
                </a:cubicBezTo>
                <a:close/>
                <a:moveTo>
                  <a:pt x="2084" y="0"/>
                </a:moveTo>
                <a:lnTo>
                  <a:pt x="4455524" y="0"/>
                </a:lnTo>
                <a:lnTo>
                  <a:pt x="4634382" y="162557"/>
                </a:lnTo>
                <a:cubicBezTo>
                  <a:pt x="5250022" y="778198"/>
                  <a:pt x="5630804" y="1628698"/>
                  <a:pt x="5630804" y="2568134"/>
                </a:cubicBezTo>
                <a:cubicBezTo>
                  <a:pt x="5630804" y="3507571"/>
                  <a:pt x="5250022" y="4358071"/>
                  <a:pt x="4634382" y="4973712"/>
                </a:cubicBezTo>
                <a:lnTo>
                  <a:pt x="4447567" y="5143500"/>
                </a:lnTo>
                <a:lnTo>
                  <a:pt x="10041" y="5143500"/>
                </a:lnTo>
                <a:lnTo>
                  <a:pt x="0" y="5134374"/>
                </a:lnTo>
                <a:lnTo>
                  <a:pt x="0" y="1894"/>
                </a:lnTo>
                <a:close/>
              </a:path>
            </a:pathLst>
          </a:cu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14" name="Bildobjekt 13" descr="Origo_Group_Logo_One_Line_50mm_Pos.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00660" y="273025"/>
            <a:ext cx="529015" cy="93136"/>
          </a:xfrm>
          <a:prstGeom prst="rect">
            <a:avLst/>
          </a:prstGeom>
        </p:spPr>
      </p:pic>
      <p:sp>
        <p:nvSpPr>
          <p:cNvPr id="15" name="Rubrik 7">
            <a:extLst>
              <a:ext uri="{FF2B5EF4-FFF2-40B4-BE49-F238E27FC236}">
                <a16:creationId xmlns:a16="http://schemas.microsoft.com/office/drawing/2014/main" id="{9BF0045C-8291-45AA-B35B-587EFE3330DD}"/>
              </a:ext>
            </a:extLst>
          </p:cNvPr>
          <p:cNvSpPr>
            <a:spLocks noGrp="1"/>
          </p:cNvSpPr>
          <p:nvPr>
            <p:ph type="title" hasCustomPrompt="1"/>
          </p:nvPr>
        </p:nvSpPr>
        <p:spPr>
          <a:xfrm>
            <a:off x="425600" y="581894"/>
            <a:ext cx="6423067" cy="1147758"/>
          </a:xfrm>
        </p:spPr>
        <p:txBody>
          <a:bodyPr/>
          <a:lstStyle>
            <a:lvl1pPr>
              <a:defRPr>
                <a:solidFill>
                  <a:schemeClr val="bg1"/>
                </a:solidFill>
              </a:defRPr>
            </a:lvl1pPr>
          </a:lstStyle>
          <a:p>
            <a:r>
              <a:rPr lang="sv-SE"/>
              <a:t>Rubrik/Avsnitt</a:t>
            </a:r>
          </a:p>
        </p:txBody>
      </p:sp>
    </p:spTree>
    <p:extLst>
      <p:ext uri="{BB962C8B-B14F-4D97-AF65-F5344CB8AC3E}">
        <p14:creationId xmlns:p14="http://schemas.microsoft.com/office/powerpoint/2010/main" val="87140770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vsnittssida Grafisk Red">
    <p:spTree>
      <p:nvGrpSpPr>
        <p:cNvPr id="1" name=""/>
        <p:cNvGrpSpPr/>
        <p:nvPr/>
      </p:nvGrpSpPr>
      <p:grpSpPr>
        <a:xfrm>
          <a:off x="0" y="0"/>
          <a:ext cx="0" cy="0"/>
          <a:chOff x="0" y="0"/>
          <a:chExt cx="0" cy="0"/>
        </a:xfrm>
      </p:grpSpPr>
      <p:sp>
        <p:nvSpPr>
          <p:cNvPr id="6" name="Rektangel 5"/>
          <p:cNvSpPr/>
          <p:nvPr/>
        </p:nvSpPr>
        <p:spPr>
          <a:xfrm>
            <a:off x="0" y="0"/>
            <a:ext cx="9144000" cy="51435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accent1"/>
              </a:solidFill>
            </a:endParaRPr>
          </a:p>
        </p:txBody>
      </p:sp>
      <p:sp>
        <p:nvSpPr>
          <p:cNvPr id="8" name="Rektangel 10"/>
          <p:cNvSpPr/>
          <p:nvPr/>
        </p:nvSpPr>
        <p:spPr>
          <a:xfrm>
            <a:off x="0" y="0"/>
            <a:ext cx="5630804" cy="5143500"/>
          </a:xfrm>
          <a:custGeom>
            <a:avLst/>
            <a:gdLst/>
            <a:ahLst/>
            <a:cxnLst/>
            <a:rect l="l" t="t" r="r" b="b"/>
            <a:pathLst>
              <a:path w="5630804" h="5143500">
                <a:moveTo>
                  <a:pt x="2228804" y="399835"/>
                </a:moveTo>
                <a:cubicBezTo>
                  <a:pt x="1031286" y="399835"/>
                  <a:pt x="60505" y="1370616"/>
                  <a:pt x="60505" y="2568134"/>
                </a:cubicBezTo>
                <a:cubicBezTo>
                  <a:pt x="60505" y="3765652"/>
                  <a:pt x="1031286" y="4736433"/>
                  <a:pt x="2228804" y="4736433"/>
                </a:cubicBezTo>
                <a:cubicBezTo>
                  <a:pt x="3426322" y="4736433"/>
                  <a:pt x="4397103" y="3765652"/>
                  <a:pt x="4397103" y="2568134"/>
                </a:cubicBezTo>
                <a:cubicBezTo>
                  <a:pt x="4397103" y="1370616"/>
                  <a:pt x="3426322" y="399835"/>
                  <a:pt x="2228804" y="399835"/>
                </a:cubicBezTo>
                <a:close/>
                <a:moveTo>
                  <a:pt x="2084" y="0"/>
                </a:moveTo>
                <a:lnTo>
                  <a:pt x="4455524" y="0"/>
                </a:lnTo>
                <a:lnTo>
                  <a:pt x="4634382" y="162557"/>
                </a:lnTo>
                <a:cubicBezTo>
                  <a:pt x="5250022" y="778198"/>
                  <a:pt x="5630804" y="1628698"/>
                  <a:pt x="5630804" y="2568134"/>
                </a:cubicBezTo>
                <a:cubicBezTo>
                  <a:pt x="5630804" y="3507571"/>
                  <a:pt x="5250022" y="4358071"/>
                  <a:pt x="4634382" y="4973712"/>
                </a:cubicBezTo>
                <a:lnTo>
                  <a:pt x="4447567" y="5143500"/>
                </a:lnTo>
                <a:lnTo>
                  <a:pt x="10041" y="5143500"/>
                </a:lnTo>
                <a:lnTo>
                  <a:pt x="0" y="5134374"/>
                </a:lnTo>
                <a:lnTo>
                  <a:pt x="0" y="1894"/>
                </a:lnTo>
                <a:close/>
              </a:path>
            </a:pathLst>
          </a:custGeom>
          <a:solidFill>
            <a:schemeClr val="accent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9" name="Bildobjekt 8" descr="Origo_Group_Logo_One_Line_50mm_Pos.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00660" y="273025"/>
            <a:ext cx="529015" cy="93136"/>
          </a:xfrm>
          <a:prstGeom prst="rect">
            <a:avLst/>
          </a:prstGeom>
        </p:spPr>
      </p:pic>
      <p:sp>
        <p:nvSpPr>
          <p:cNvPr id="11" name="Rubrik 7">
            <a:extLst>
              <a:ext uri="{FF2B5EF4-FFF2-40B4-BE49-F238E27FC236}">
                <a16:creationId xmlns:a16="http://schemas.microsoft.com/office/drawing/2014/main" id="{861696C9-D2F6-4D39-B711-36D6843A9968}"/>
              </a:ext>
            </a:extLst>
          </p:cNvPr>
          <p:cNvSpPr>
            <a:spLocks noGrp="1"/>
          </p:cNvSpPr>
          <p:nvPr>
            <p:ph type="title" hasCustomPrompt="1"/>
          </p:nvPr>
        </p:nvSpPr>
        <p:spPr>
          <a:xfrm>
            <a:off x="425600" y="581894"/>
            <a:ext cx="6423067" cy="1147758"/>
          </a:xfrm>
        </p:spPr>
        <p:txBody>
          <a:bodyPr/>
          <a:lstStyle>
            <a:lvl1pPr>
              <a:defRPr>
                <a:solidFill>
                  <a:schemeClr val="bg1"/>
                </a:solidFill>
              </a:defRPr>
            </a:lvl1pPr>
          </a:lstStyle>
          <a:p>
            <a:r>
              <a:rPr lang="sv-SE"/>
              <a:t>Rubrik/Avsnitt</a:t>
            </a:r>
          </a:p>
        </p:txBody>
      </p:sp>
    </p:spTree>
    <p:extLst>
      <p:ext uri="{BB962C8B-B14F-4D97-AF65-F5344CB8AC3E}">
        <p14:creationId xmlns:p14="http://schemas.microsoft.com/office/powerpoint/2010/main" val="29654548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vsnittssida Grafisk Yellow">
    <p:spTree>
      <p:nvGrpSpPr>
        <p:cNvPr id="1" name=""/>
        <p:cNvGrpSpPr/>
        <p:nvPr/>
      </p:nvGrpSpPr>
      <p:grpSpPr>
        <a:xfrm>
          <a:off x="0" y="0"/>
          <a:ext cx="0" cy="0"/>
          <a:chOff x="0" y="0"/>
          <a:chExt cx="0" cy="0"/>
        </a:xfrm>
      </p:grpSpPr>
      <p:sp>
        <p:nvSpPr>
          <p:cNvPr id="6" name="Rektangel 5"/>
          <p:cNvSpPr/>
          <p:nvPr/>
        </p:nvSpPr>
        <p:spPr>
          <a:xfrm>
            <a:off x="0" y="0"/>
            <a:ext cx="9144000" cy="51435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accent1"/>
              </a:solidFill>
            </a:endParaRPr>
          </a:p>
        </p:txBody>
      </p:sp>
      <p:sp>
        <p:nvSpPr>
          <p:cNvPr id="8" name="Rektangel 10"/>
          <p:cNvSpPr/>
          <p:nvPr/>
        </p:nvSpPr>
        <p:spPr>
          <a:xfrm>
            <a:off x="0" y="0"/>
            <a:ext cx="5630804" cy="5143500"/>
          </a:xfrm>
          <a:custGeom>
            <a:avLst/>
            <a:gdLst/>
            <a:ahLst/>
            <a:cxnLst/>
            <a:rect l="l" t="t" r="r" b="b"/>
            <a:pathLst>
              <a:path w="5630804" h="5143500">
                <a:moveTo>
                  <a:pt x="2228804" y="399835"/>
                </a:moveTo>
                <a:cubicBezTo>
                  <a:pt x="1031286" y="399835"/>
                  <a:pt x="60505" y="1370616"/>
                  <a:pt x="60505" y="2568134"/>
                </a:cubicBezTo>
                <a:cubicBezTo>
                  <a:pt x="60505" y="3765652"/>
                  <a:pt x="1031286" y="4736433"/>
                  <a:pt x="2228804" y="4736433"/>
                </a:cubicBezTo>
                <a:cubicBezTo>
                  <a:pt x="3426322" y="4736433"/>
                  <a:pt x="4397103" y="3765652"/>
                  <a:pt x="4397103" y="2568134"/>
                </a:cubicBezTo>
                <a:cubicBezTo>
                  <a:pt x="4397103" y="1370616"/>
                  <a:pt x="3426322" y="399835"/>
                  <a:pt x="2228804" y="399835"/>
                </a:cubicBezTo>
                <a:close/>
                <a:moveTo>
                  <a:pt x="2084" y="0"/>
                </a:moveTo>
                <a:lnTo>
                  <a:pt x="4455524" y="0"/>
                </a:lnTo>
                <a:lnTo>
                  <a:pt x="4634382" y="162557"/>
                </a:lnTo>
                <a:cubicBezTo>
                  <a:pt x="5250022" y="778198"/>
                  <a:pt x="5630804" y="1628698"/>
                  <a:pt x="5630804" y="2568134"/>
                </a:cubicBezTo>
                <a:cubicBezTo>
                  <a:pt x="5630804" y="3507571"/>
                  <a:pt x="5250022" y="4358071"/>
                  <a:pt x="4634382" y="4973712"/>
                </a:cubicBezTo>
                <a:lnTo>
                  <a:pt x="4447567" y="5143500"/>
                </a:lnTo>
                <a:lnTo>
                  <a:pt x="10041" y="5143500"/>
                </a:lnTo>
                <a:lnTo>
                  <a:pt x="0" y="5134374"/>
                </a:lnTo>
                <a:lnTo>
                  <a:pt x="0" y="1894"/>
                </a:lnTo>
                <a:close/>
              </a:path>
            </a:pathLst>
          </a:custGeom>
          <a:solidFill>
            <a:schemeClr val="accent3">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9" name="Bildobjekt 8" descr="Origo_Group_Logo_One_Line_50mm_Pos.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00660" y="273025"/>
            <a:ext cx="529015" cy="93136"/>
          </a:xfrm>
          <a:prstGeom prst="rect">
            <a:avLst/>
          </a:prstGeom>
        </p:spPr>
      </p:pic>
      <p:sp>
        <p:nvSpPr>
          <p:cNvPr id="11" name="Rubrik 7">
            <a:extLst>
              <a:ext uri="{FF2B5EF4-FFF2-40B4-BE49-F238E27FC236}">
                <a16:creationId xmlns:a16="http://schemas.microsoft.com/office/drawing/2014/main" id="{E5A58759-F7E0-44F2-BB6F-AFBD0A714166}"/>
              </a:ext>
            </a:extLst>
          </p:cNvPr>
          <p:cNvSpPr>
            <a:spLocks noGrp="1"/>
          </p:cNvSpPr>
          <p:nvPr>
            <p:ph type="title" hasCustomPrompt="1"/>
          </p:nvPr>
        </p:nvSpPr>
        <p:spPr>
          <a:xfrm>
            <a:off x="425600" y="581894"/>
            <a:ext cx="6423067" cy="1147758"/>
          </a:xfrm>
        </p:spPr>
        <p:txBody>
          <a:bodyPr/>
          <a:lstStyle>
            <a:lvl1pPr>
              <a:defRPr>
                <a:solidFill>
                  <a:schemeClr val="bg1"/>
                </a:solidFill>
              </a:defRPr>
            </a:lvl1pPr>
          </a:lstStyle>
          <a:p>
            <a:r>
              <a:rPr lang="sv-SE"/>
              <a:t>Rubrik/Avsnitt</a:t>
            </a:r>
          </a:p>
        </p:txBody>
      </p:sp>
    </p:spTree>
    <p:extLst>
      <p:ext uri="{BB962C8B-B14F-4D97-AF65-F5344CB8AC3E}">
        <p14:creationId xmlns:p14="http://schemas.microsoft.com/office/powerpoint/2010/main" val="35779404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vsnittssida Grafisk Grey">
    <p:spTree>
      <p:nvGrpSpPr>
        <p:cNvPr id="1" name=""/>
        <p:cNvGrpSpPr/>
        <p:nvPr/>
      </p:nvGrpSpPr>
      <p:grpSpPr>
        <a:xfrm>
          <a:off x="0" y="0"/>
          <a:ext cx="0" cy="0"/>
          <a:chOff x="0" y="0"/>
          <a:chExt cx="0" cy="0"/>
        </a:xfrm>
      </p:grpSpPr>
      <p:sp>
        <p:nvSpPr>
          <p:cNvPr id="6" name="Rektangel 5"/>
          <p:cNvSpPr/>
          <p:nvPr/>
        </p:nvSpPr>
        <p:spPr>
          <a:xfrm>
            <a:off x="0" y="0"/>
            <a:ext cx="9144000" cy="5143500"/>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accent1"/>
              </a:solidFill>
            </a:endParaRPr>
          </a:p>
        </p:txBody>
      </p:sp>
      <p:pic>
        <p:nvPicPr>
          <p:cNvPr id="8" name="Bildobjekt 7" descr="Origo_Group_Logo_One_Line_50mm_Pos.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00660" y="273025"/>
            <a:ext cx="529015" cy="93136"/>
          </a:xfrm>
          <a:prstGeom prst="rect">
            <a:avLst/>
          </a:prstGeom>
        </p:spPr>
      </p:pic>
      <p:sp>
        <p:nvSpPr>
          <p:cNvPr id="9" name="Rektangel 10"/>
          <p:cNvSpPr/>
          <p:nvPr/>
        </p:nvSpPr>
        <p:spPr>
          <a:xfrm>
            <a:off x="0" y="0"/>
            <a:ext cx="5630804" cy="5143500"/>
          </a:xfrm>
          <a:custGeom>
            <a:avLst/>
            <a:gdLst/>
            <a:ahLst/>
            <a:cxnLst/>
            <a:rect l="l" t="t" r="r" b="b"/>
            <a:pathLst>
              <a:path w="5630804" h="5143500">
                <a:moveTo>
                  <a:pt x="2228804" y="399835"/>
                </a:moveTo>
                <a:cubicBezTo>
                  <a:pt x="1031286" y="399835"/>
                  <a:pt x="60505" y="1370616"/>
                  <a:pt x="60505" y="2568134"/>
                </a:cubicBezTo>
                <a:cubicBezTo>
                  <a:pt x="60505" y="3765652"/>
                  <a:pt x="1031286" y="4736433"/>
                  <a:pt x="2228804" y="4736433"/>
                </a:cubicBezTo>
                <a:cubicBezTo>
                  <a:pt x="3426322" y="4736433"/>
                  <a:pt x="4397103" y="3765652"/>
                  <a:pt x="4397103" y="2568134"/>
                </a:cubicBezTo>
                <a:cubicBezTo>
                  <a:pt x="4397103" y="1370616"/>
                  <a:pt x="3426322" y="399835"/>
                  <a:pt x="2228804" y="399835"/>
                </a:cubicBezTo>
                <a:close/>
                <a:moveTo>
                  <a:pt x="2084" y="0"/>
                </a:moveTo>
                <a:lnTo>
                  <a:pt x="4455524" y="0"/>
                </a:lnTo>
                <a:lnTo>
                  <a:pt x="4634382" y="162557"/>
                </a:lnTo>
                <a:cubicBezTo>
                  <a:pt x="5250022" y="778198"/>
                  <a:pt x="5630804" y="1628698"/>
                  <a:pt x="5630804" y="2568134"/>
                </a:cubicBezTo>
                <a:cubicBezTo>
                  <a:pt x="5630804" y="3507571"/>
                  <a:pt x="5250022" y="4358071"/>
                  <a:pt x="4634382" y="4973712"/>
                </a:cubicBezTo>
                <a:lnTo>
                  <a:pt x="4447567" y="5143500"/>
                </a:lnTo>
                <a:lnTo>
                  <a:pt x="10041" y="5143500"/>
                </a:lnTo>
                <a:lnTo>
                  <a:pt x="0" y="5134374"/>
                </a:lnTo>
                <a:lnTo>
                  <a:pt x="0" y="1894"/>
                </a:lnTo>
                <a:close/>
              </a:path>
            </a:pathLst>
          </a:cu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Rubrik 7">
            <a:extLst>
              <a:ext uri="{FF2B5EF4-FFF2-40B4-BE49-F238E27FC236}">
                <a16:creationId xmlns:a16="http://schemas.microsoft.com/office/drawing/2014/main" id="{F4C21576-42AD-43CC-B0F1-717B465E3DB7}"/>
              </a:ext>
            </a:extLst>
          </p:cNvPr>
          <p:cNvSpPr>
            <a:spLocks noGrp="1"/>
          </p:cNvSpPr>
          <p:nvPr>
            <p:ph type="title" hasCustomPrompt="1"/>
          </p:nvPr>
        </p:nvSpPr>
        <p:spPr>
          <a:xfrm>
            <a:off x="425600" y="581894"/>
            <a:ext cx="6423067" cy="1147758"/>
          </a:xfrm>
        </p:spPr>
        <p:txBody>
          <a:bodyPr/>
          <a:lstStyle>
            <a:lvl1pPr>
              <a:defRPr>
                <a:solidFill>
                  <a:schemeClr val="bg1"/>
                </a:solidFill>
              </a:defRPr>
            </a:lvl1pPr>
          </a:lstStyle>
          <a:p>
            <a:r>
              <a:rPr lang="sv-SE"/>
              <a:t>Rubrik/Avsnitt</a:t>
            </a:r>
          </a:p>
        </p:txBody>
      </p:sp>
    </p:spTree>
    <p:extLst>
      <p:ext uri="{BB962C8B-B14F-4D97-AF65-F5344CB8AC3E}">
        <p14:creationId xmlns:p14="http://schemas.microsoft.com/office/powerpoint/2010/main" val="184345549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Framsida rappor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Bild 1">
            <a:extLst>
              <a:ext uri="{FF2B5EF4-FFF2-40B4-BE49-F238E27FC236}">
                <a16:creationId xmlns:a16="http://schemas.microsoft.com/office/drawing/2014/main" id="{9D46DF42-0B31-40B3-A118-2C53455F1F7C}"/>
              </a:ext>
            </a:extLst>
          </p:cNvPr>
          <p:cNvSpPr>
            <a:spLocks noGrp="1"/>
          </p:cNvSpPr>
          <p:nvPr>
            <p:ph type="pic" sz="quarter" idx="10" hasCustomPrompt="1"/>
          </p:nvPr>
        </p:nvSpPr>
        <p:spPr>
          <a:xfrm>
            <a:off x="0" y="0"/>
            <a:ext cx="9144000" cy="5143500"/>
          </a:xfrm>
        </p:spPr>
        <p:txBody>
          <a:bodyPr>
            <a:noAutofit/>
          </a:bodyPr>
          <a:lstStyle>
            <a:lvl1pPr>
              <a:defRPr/>
            </a:lvl1pPr>
          </a:lstStyle>
          <a:p>
            <a:r>
              <a:rPr lang="sv-SE"/>
              <a:t>Klicka på ikonen för att lägga till en bild i Fotografisk stil 2 (inverterat O – centrerat)</a:t>
            </a:r>
          </a:p>
        </p:txBody>
      </p:sp>
      <p:pic>
        <p:nvPicPr>
          <p:cNvPr id="7" name="Logo" descr="Origo_Group_Logo_One_Line_100mm_Pos.ai">
            <a:extLst>
              <a:ext uri="{FF2B5EF4-FFF2-40B4-BE49-F238E27FC236}">
                <a16:creationId xmlns:a16="http://schemas.microsoft.com/office/drawing/2014/main" id="{5A0EDF52-E984-42F7-9D00-BDC9B6E422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31807" y="3951180"/>
            <a:ext cx="1480386" cy="256322"/>
          </a:xfrm>
          <a:prstGeom prst="rect">
            <a:avLst/>
          </a:prstGeom>
        </p:spPr>
      </p:pic>
      <p:sp>
        <p:nvSpPr>
          <p:cNvPr id="13" name="Underrubrik 1"/>
          <p:cNvSpPr>
            <a:spLocks noGrp="1"/>
          </p:cNvSpPr>
          <p:nvPr>
            <p:ph type="body" idx="1" hasCustomPrompt="1"/>
          </p:nvPr>
        </p:nvSpPr>
        <p:spPr>
          <a:xfrm>
            <a:off x="2438400" y="3009900"/>
            <a:ext cx="4265744" cy="375285"/>
          </a:xfrm>
          <a:prstGeom prst="rect">
            <a:avLst/>
          </a:prstGeom>
        </p:spPr>
        <p:txBody>
          <a:bodyPr anchor="t">
            <a:noAutofit/>
          </a:bodyPr>
          <a:lstStyle>
            <a:lvl1pPr marL="0" indent="0" algn="ctr">
              <a:lnSpc>
                <a:spcPct val="110000"/>
              </a:lnSpc>
              <a:spcBef>
                <a:spcPts val="200"/>
              </a:spcBef>
              <a:spcAft>
                <a:spcPct val="0"/>
              </a:spcAft>
              <a:buNone/>
              <a:defRPr lang="sv-SE" sz="800" b="1" kern="0" cap="all" spc="200" baseline="0" smtClean="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a:t>
            </a:r>
            <a:br>
              <a:rPr lang="sv-SE"/>
            </a:br>
            <a:r>
              <a:rPr lang="sv-SE"/>
              <a:t>format på bakgrundstexten</a:t>
            </a:r>
          </a:p>
        </p:txBody>
      </p:sp>
      <p:sp>
        <p:nvSpPr>
          <p:cNvPr id="12" name="Rubrik"/>
          <p:cNvSpPr>
            <a:spLocks noGrp="1"/>
          </p:cNvSpPr>
          <p:nvPr>
            <p:ph type="title"/>
          </p:nvPr>
        </p:nvSpPr>
        <p:spPr>
          <a:xfrm>
            <a:off x="2439127" y="2105420"/>
            <a:ext cx="4265744" cy="726235"/>
          </a:xfrm>
          <a:prstGeom prst="rect">
            <a:avLst/>
          </a:prstGeom>
        </p:spPr>
        <p:txBody>
          <a:bodyPr anchor="b">
            <a:noAutofit/>
          </a:bodyPr>
          <a:lstStyle>
            <a:lvl1pPr marL="0" indent="0" algn="ctr" defTabSz="457200" rtl="0" eaLnBrk="1" fontAlgn="base" hangingPunct="1">
              <a:spcBef>
                <a:spcPts val="1000"/>
              </a:spcBef>
              <a:spcAft>
                <a:spcPts val="1000"/>
              </a:spcAft>
              <a:buFont typeface="Arial"/>
              <a:buNone/>
              <a:defRPr lang="sv-SE" sz="3200" spc="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38482590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ildsida">
    <p:spTree>
      <p:nvGrpSpPr>
        <p:cNvPr id="1" name=""/>
        <p:cNvGrpSpPr/>
        <p:nvPr/>
      </p:nvGrpSpPr>
      <p:grpSpPr>
        <a:xfrm>
          <a:off x="0" y="0"/>
          <a:ext cx="0" cy="0"/>
          <a:chOff x="0" y="0"/>
          <a:chExt cx="0" cy="0"/>
        </a:xfrm>
      </p:grpSpPr>
      <p:sp>
        <p:nvSpPr>
          <p:cNvPr id="14" name="Bild 1">
            <a:extLst>
              <a:ext uri="{FF2B5EF4-FFF2-40B4-BE49-F238E27FC236}">
                <a16:creationId xmlns:a16="http://schemas.microsoft.com/office/drawing/2014/main" id="{E0245FF9-7A8F-4C21-93FA-0F816717A389}"/>
              </a:ext>
            </a:extLst>
          </p:cNvPr>
          <p:cNvSpPr>
            <a:spLocks noGrp="1"/>
          </p:cNvSpPr>
          <p:nvPr>
            <p:ph type="pic" sz="quarter" idx="10" hasCustomPrompt="1"/>
          </p:nvPr>
        </p:nvSpPr>
        <p:spPr>
          <a:xfrm>
            <a:off x="0" y="0"/>
            <a:ext cx="9144000" cy="5143500"/>
          </a:xfrm>
        </p:spPr>
        <p:txBody>
          <a:bodyPr/>
          <a:lstStyle>
            <a:lvl1pPr>
              <a:defRPr/>
            </a:lvl1pPr>
          </a:lstStyle>
          <a:p>
            <a:r>
              <a:rPr lang="sv-SE" dirty="0"/>
              <a:t>Klicka på ikonen för att lägga till en bild i Fotografisk stil 2 (inverterat O – höger/vänster)</a:t>
            </a:r>
          </a:p>
        </p:txBody>
      </p:sp>
      <p:sp>
        <p:nvSpPr>
          <p:cNvPr id="13" name="Text 1">
            <a:extLst>
              <a:ext uri="{FF2B5EF4-FFF2-40B4-BE49-F238E27FC236}">
                <a16:creationId xmlns:a16="http://schemas.microsoft.com/office/drawing/2014/main" id="{604188A8-4C49-42D1-990A-5171E36A9B81}"/>
              </a:ext>
            </a:extLst>
          </p:cNvPr>
          <p:cNvSpPr>
            <a:spLocks noGrp="1"/>
          </p:cNvSpPr>
          <p:nvPr>
            <p:ph type="body" sz="quarter" idx="13" hasCustomPrompt="1"/>
          </p:nvPr>
        </p:nvSpPr>
        <p:spPr>
          <a:xfrm>
            <a:off x="5651500" y="1625600"/>
            <a:ext cx="2538000" cy="2782800"/>
          </a:xfrm>
        </p:spPr>
        <p:txBody>
          <a:bodyPr/>
          <a:lstStyle>
            <a:lvl1pPr>
              <a:lnSpc>
                <a:spcPct val="100000"/>
              </a:lnSpc>
              <a:spcBef>
                <a:spcPts val="500"/>
              </a:spcBef>
              <a:spcAft>
                <a:spcPts val="0"/>
              </a:spcAft>
              <a:buFontTx/>
              <a:buNone/>
              <a:tabLst>
                <a:tab pos="2332038" algn="r"/>
              </a:tabLst>
              <a:defRPr lang="sv-SE" dirty="0"/>
            </a:lvl1pPr>
            <a:lvl2pPr marL="0" indent="0">
              <a:lnSpc>
                <a:spcPct val="100000"/>
              </a:lnSpc>
              <a:spcBef>
                <a:spcPts val="0"/>
              </a:spcBef>
              <a:spcAft>
                <a:spcPts val="0"/>
              </a:spcAft>
              <a:buFontTx/>
              <a:buNone/>
              <a:tabLst>
                <a:tab pos="2332038" algn="r"/>
              </a:tabLst>
              <a:defRPr lang="sv-SE" sz="1050" dirty="0">
                <a:solidFill>
                  <a:schemeClr val="tx2"/>
                </a:solidFill>
              </a:defRPr>
            </a:lvl2pPr>
          </a:lstStyle>
          <a:p>
            <a:pPr lvl="0"/>
            <a:r>
              <a:rPr lang="sv-SE" dirty="0"/>
              <a:t>Nivå ett</a:t>
            </a:r>
          </a:p>
          <a:p>
            <a:pPr lvl="1"/>
            <a:r>
              <a:rPr lang="sv-SE" dirty="0"/>
              <a:t>Nivå två</a:t>
            </a:r>
          </a:p>
        </p:txBody>
      </p:sp>
      <p:sp>
        <p:nvSpPr>
          <p:cNvPr id="9" name="Rubrik">
            <a:extLst>
              <a:ext uri="{FF2B5EF4-FFF2-40B4-BE49-F238E27FC236}">
                <a16:creationId xmlns:a16="http://schemas.microsoft.com/office/drawing/2014/main" id="{E164D1DF-9B22-49A3-94B8-C05DB2400650}"/>
              </a:ext>
            </a:extLst>
          </p:cNvPr>
          <p:cNvSpPr>
            <a:spLocks noGrp="1"/>
          </p:cNvSpPr>
          <p:nvPr>
            <p:ph type="title" hasCustomPrompt="1"/>
          </p:nvPr>
        </p:nvSpPr>
        <p:spPr>
          <a:xfrm>
            <a:off x="419100" y="1498600"/>
            <a:ext cx="3981600" cy="3171600"/>
          </a:xfrm>
        </p:spPr>
        <p:txBody>
          <a:bodyPr/>
          <a:lstStyle>
            <a:lvl1pPr>
              <a:defRPr lang="sv-SE" baseline="0">
                <a:solidFill>
                  <a:schemeClr val="tx2"/>
                </a:solidFill>
              </a:defRPr>
            </a:lvl1pPr>
          </a:lstStyle>
          <a:p>
            <a:r>
              <a:rPr lang="sv-SE" dirty="0"/>
              <a:t>Rubrik</a:t>
            </a:r>
          </a:p>
        </p:txBody>
      </p:sp>
    </p:spTree>
    <p:extLst>
      <p:ext uri="{BB962C8B-B14F-4D97-AF65-F5344CB8AC3E}">
        <p14:creationId xmlns:p14="http://schemas.microsoft.com/office/powerpoint/2010/main" val="1943350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vsnittssida">
    <p:spTree>
      <p:nvGrpSpPr>
        <p:cNvPr id="1" name=""/>
        <p:cNvGrpSpPr/>
        <p:nvPr/>
      </p:nvGrpSpPr>
      <p:grpSpPr>
        <a:xfrm>
          <a:off x="0" y="0"/>
          <a:ext cx="0" cy="0"/>
          <a:chOff x="0" y="0"/>
          <a:chExt cx="0" cy="0"/>
        </a:xfrm>
      </p:grpSpPr>
      <p:sp>
        <p:nvSpPr>
          <p:cNvPr id="9" name="Bild 1">
            <a:extLst>
              <a:ext uri="{FF2B5EF4-FFF2-40B4-BE49-F238E27FC236}">
                <a16:creationId xmlns:a16="http://schemas.microsoft.com/office/drawing/2014/main" id="{287B15F8-E055-4194-8C6F-1F745519D204}"/>
              </a:ext>
            </a:extLst>
          </p:cNvPr>
          <p:cNvSpPr>
            <a:spLocks noGrp="1"/>
          </p:cNvSpPr>
          <p:nvPr>
            <p:ph type="pic" sz="quarter" idx="10"/>
          </p:nvPr>
        </p:nvSpPr>
        <p:spPr>
          <a:xfrm>
            <a:off x="0" y="0"/>
            <a:ext cx="9144000" cy="5143500"/>
          </a:xfrm>
        </p:spPr>
        <p:txBody>
          <a:bodyPr/>
          <a:lstStyle>
            <a:lvl1pPr>
              <a:defRPr/>
            </a:lvl1pPr>
          </a:lstStyle>
          <a:p>
            <a:r>
              <a:rPr lang="sv-SE"/>
              <a:t>Klicka på ikonen för att lägga till en bild</a:t>
            </a:r>
            <a:endParaRPr lang="sv-SE" dirty="0"/>
          </a:p>
        </p:txBody>
      </p:sp>
      <p:sp>
        <p:nvSpPr>
          <p:cNvPr id="8" name="Rubrik">
            <a:extLst>
              <a:ext uri="{FF2B5EF4-FFF2-40B4-BE49-F238E27FC236}">
                <a16:creationId xmlns:a16="http://schemas.microsoft.com/office/drawing/2014/main" id="{22E61C18-8F68-4FC2-BA0C-9DFD473F631F}"/>
              </a:ext>
            </a:extLst>
          </p:cNvPr>
          <p:cNvSpPr>
            <a:spLocks noGrp="1"/>
          </p:cNvSpPr>
          <p:nvPr>
            <p:ph type="title" hasCustomPrompt="1"/>
          </p:nvPr>
        </p:nvSpPr>
        <p:spPr>
          <a:xfrm>
            <a:off x="425600" y="581894"/>
            <a:ext cx="6423067" cy="1147758"/>
          </a:xfrm>
        </p:spPr>
        <p:txBody>
          <a:bodyPr/>
          <a:lstStyle>
            <a:lvl1pPr>
              <a:defRPr strike="noStrike">
                <a:solidFill>
                  <a:schemeClr val="tx2"/>
                </a:solidFill>
                <a:effectLst/>
              </a:defRPr>
            </a:lvl1pPr>
          </a:lstStyle>
          <a:p>
            <a:r>
              <a:rPr lang="sv-SE" dirty="0"/>
              <a:t>Rubrik/Avsnitt</a:t>
            </a:r>
          </a:p>
        </p:txBody>
      </p:sp>
    </p:spTree>
    <p:extLst>
      <p:ext uri="{BB962C8B-B14F-4D97-AF65-F5344CB8AC3E}">
        <p14:creationId xmlns:p14="http://schemas.microsoft.com/office/powerpoint/2010/main" val="1511646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 rutor">
    <p:spTree>
      <p:nvGrpSpPr>
        <p:cNvPr id="1" name=""/>
        <p:cNvGrpSpPr/>
        <p:nvPr/>
      </p:nvGrpSpPr>
      <p:grpSpPr>
        <a:xfrm>
          <a:off x="0" y="0"/>
          <a:ext cx="0" cy="0"/>
          <a:chOff x="0" y="0"/>
          <a:chExt cx="0" cy="0"/>
        </a:xfrm>
      </p:grpSpPr>
      <p:sp>
        <p:nvSpPr>
          <p:cNvPr id="14" name="Bildnummer">
            <a:extLst>
              <a:ext uri="{FF2B5EF4-FFF2-40B4-BE49-F238E27FC236}">
                <a16:creationId xmlns:a16="http://schemas.microsoft.com/office/drawing/2014/main" id="{85BE201B-E199-4F11-AFB0-10206FF3E053}"/>
              </a:ext>
            </a:extLst>
          </p:cNvPr>
          <p:cNvSpPr>
            <a:spLocks noGrp="1"/>
          </p:cNvSpPr>
          <p:nvPr>
            <p:ph type="sldNum" sz="quarter" idx="21"/>
          </p:nvPr>
        </p:nvSpPr>
        <p:spPr/>
        <p:txBody>
          <a:bodyPr/>
          <a:lstStyle/>
          <a:p>
            <a:fld id="{0BCBA026-1F68-453E-9036-CC352B75EE63}" type="slidenum">
              <a:rPr lang="sv-SE" smtClean="0"/>
              <a:pPr/>
              <a:t>‹#›</a:t>
            </a:fld>
            <a:endParaRPr lang="sv-SE" dirty="0"/>
          </a:p>
        </p:txBody>
      </p:sp>
      <p:sp>
        <p:nvSpPr>
          <p:cNvPr id="13" name="Sidfot">
            <a:extLst>
              <a:ext uri="{FF2B5EF4-FFF2-40B4-BE49-F238E27FC236}">
                <a16:creationId xmlns:a16="http://schemas.microsoft.com/office/drawing/2014/main" id="{8645A74C-C8A8-4C54-B8BD-1E4C524A892A}"/>
              </a:ext>
            </a:extLst>
          </p:cNvPr>
          <p:cNvSpPr>
            <a:spLocks noGrp="1"/>
          </p:cNvSpPr>
          <p:nvPr>
            <p:ph type="ftr" sz="quarter" idx="20"/>
          </p:nvPr>
        </p:nvSpPr>
        <p:spPr/>
        <p:txBody>
          <a:bodyPr/>
          <a:lstStyle/>
          <a:p>
            <a:endParaRPr lang="sv-SE" dirty="0"/>
          </a:p>
        </p:txBody>
      </p:sp>
      <p:sp>
        <p:nvSpPr>
          <p:cNvPr id="12" name="Text 2">
            <a:extLst>
              <a:ext uri="{FF2B5EF4-FFF2-40B4-BE49-F238E27FC236}">
                <a16:creationId xmlns:a16="http://schemas.microsoft.com/office/drawing/2014/main" id="{04043EA9-D8B0-4DBB-B5D9-46B4D7654F9C}"/>
              </a:ext>
            </a:extLst>
          </p:cNvPr>
          <p:cNvSpPr>
            <a:spLocks noGrp="1"/>
          </p:cNvSpPr>
          <p:nvPr>
            <p:ph sz="quarter" idx="19" hasCustomPrompt="1"/>
          </p:nvPr>
        </p:nvSpPr>
        <p:spPr>
          <a:xfrm>
            <a:off x="4683049" y="1304923"/>
            <a:ext cx="3966323" cy="3165475"/>
          </a:xfrm>
        </p:spPr>
        <p:txBody>
          <a:body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3" name="Text 1">
            <a:extLst>
              <a:ext uri="{FF2B5EF4-FFF2-40B4-BE49-F238E27FC236}">
                <a16:creationId xmlns:a16="http://schemas.microsoft.com/office/drawing/2014/main" id="{81C74004-9A72-4190-AA51-CCADE48261CB}"/>
              </a:ext>
            </a:extLst>
          </p:cNvPr>
          <p:cNvSpPr>
            <a:spLocks noGrp="1"/>
          </p:cNvSpPr>
          <p:nvPr>
            <p:ph sz="quarter" idx="18" hasCustomPrompt="1"/>
          </p:nvPr>
        </p:nvSpPr>
        <p:spPr>
          <a:xfrm>
            <a:off x="457198" y="1304924"/>
            <a:ext cx="3966323" cy="3165475"/>
          </a:xfrm>
        </p:spPr>
        <p:txBody>
          <a:bodyPr/>
          <a:lstStyle>
            <a:lvl4pPr>
              <a:defRPr/>
            </a:lvl4pPr>
            <a:lvl5pPr>
              <a:defRPr/>
            </a:lvl5p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6" name="Rubrik">
            <a:extLst>
              <a:ext uri="{FF2B5EF4-FFF2-40B4-BE49-F238E27FC236}">
                <a16:creationId xmlns:a16="http://schemas.microsoft.com/office/drawing/2014/main" id="{CFC1A926-9CD9-49F9-8CEB-E0AB9CE33BAD}"/>
              </a:ext>
            </a:extLst>
          </p:cNvPr>
          <p:cNvSpPr>
            <a:spLocks noGrp="1"/>
          </p:cNvSpPr>
          <p:nvPr>
            <p:ph type="title" hasCustomPrompt="1"/>
          </p:nvPr>
        </p:nvSpPr>
        <p:spPr>
          <a:xfrm>
            <a:off x="419100" y="673100"/>
            <a:ext cx="6570000" cy="529200"/>
          </a:xfrm>
        </p:spPr>
        <p:txBody>
          <a:bodyPr anchor="b"/>
          <a:lstStyle>
            <a:lvl1pPr>
              <a:defRPr sz="3000" spc="0" baseline="0"/>
            </a:lvl1pPr>
          </a:lstStyle>
          <a:p>
            <a:r>
              <a:rPr lang="sv-SE" dirty="0"/>
              <a:t>Rubrik</a:t>
            </a:r>
          </a:p>
        </p:txBody>
      </p:sp>
    </p:spTree>
    <p:extLst>
      <p:ext uri="{BB962C8B-B14F-4D97-AF65-F5344CB8AC3E}">
        <p14:creationId xmlns:p14="http://schemas.microsoft.com/office/powerpoint/2010/main" val="2293840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 text med mellanrubrik">
    <p:spTree>
      <p:nvGrpSpPr>
        <p:cNvPr id="1" name=""/>
        <p:cNvGrpSpPr/>
        <p:nvPr/>
      </p:nvGrpSpPr>
      <p:grpSpPr>
        <a:xfrm>
          <a:off x="0" y="0"/>
          <a:ext cx="0" cy="0"/>
          <a:chOff x="0" y="0"/>
          <a:chExt cx="0" cy="0"/>
        </a:xfrm>
      </p:grpSpPr>
      <p:sp>
        <p:nvSpPr>
          <p:cNvPr id="26" name="Bildnummer">
            <a:extLst>
              <a:ext uri="{FF2B5EF4-FFF2-40B4-BE49-F238E27FC236}">
                <a16:creationId xmlns:a16="http://schemas.microsoft.com/office/drawing/2014/main" id="{413C808F-D70F-4308-95FC-1FFAFAA535BB}"/>
              </a:ext>
            </a:extLst>
          </p:cNvPr>
          <p:cNvSpPr>
            <a:spLocks noGrp="1"/>
          </p:cNvSpPr>
          <p:nvPr>
            <p:ph type="sldNum" sz="quarter" idx="19"/>
          </p:nvPr>
        </p:nvSpPr>
        <p:spPr/>
        <p:txBody>
          <a:bodyPr>
            <a:noAutofit/>
          </a:bodyPr>
          <a:lstStyle/>
          <a:p>
            <a:fld id="{0BCBA026-1F68-453E-9036-CC352B75EE63}" type="slidenum">
              <a:rPr lang="sv-SE" smtClean="0"/>
              <a:pPr/>
              <a:t>‹#›</a:t>
            </a:fld>
            <a:endParaRPr lang="sv-SE" dirty="0"/>
          </a:p>
        </p:txBody>
      </p:sp>
      <p:sp>
        <p:nvSpPr>
          <p:cNvPr id="25" name="Sidfot">
            <a:extLst>
              <a:ext uri="{FF2B5EF4-FFF2-40B4-BE49-F238E27FC236}">
                <a16:creationId xmlns:a16="http://schemas.microsoft.com/office/drawing/2014/main" id="{D95EB73C-F99C-4F23-8E78-D4A6E9237D24}"/>
              </a:ext>
            </a:extLst>
          </p:cNvPr>
          <p:cNvSpPr>
            <a:spLocks noGrp="1"/>
          </p:cNvSpPr>
          <p:nvPr>
            <p:ph type="ftr" sz="quarter" idx="18"/>
          </p:nvPr>
        </p:nvSpPr>
        <p:spPr/>
        <p:txBody>
          <a:bodyPr>
            <a:noAutofit/>
          </a:bodyPr>
          <a:lstStyle/>
          <a:p>
            <a:endParaRPr lang="sv-SE" dirty="0"/>
          </a:p>
        </p:txBody>
      </p:sp>
      <p:sp>
        <p:nvSpPr>
          <p:cNvPr id="16" name="Underrubrik 2">
            <a:extLst>
              <a:ext uri="{FF2B5EF4-FFF2-40B4-BE49-F238E27FC236}">
                <a16:creationId xmlns:a16="http://schemas.microsoft.com/office/drawing/2014/main" id="{A848F143-019A-44D1-AF28-9C9044069A04}"/>
              </a:ext>
            </a:extLst>
          </p:cNvPr>
          <p:cNvSpPr>
            <a:spLocks noGrp="1"/>
          </p:cNvSpPr>
          <p:nvPr>
            <p:ph type="body" sz="quarter" idx="15" hasCustomPrompt="1"/>
          </p:nvPr>
        </p:nvSpPr>
        <p:spPr>
          <a:xfrm>
            <a:off x="4694256" y="1071880"/>
            <a:ext cx="3966324" cy="511200"/>
          </a:xfrm>
        </p:spPr>
        <p:txBody>
          <a:bodyPr anchor="b">
            <a:noAutofit/>
          </a:bodyPr>
          <a:lstStyle>
            <a:lvl1pPr>
              <a:lnSpc>
                <a:spcPct val="100000"/>
              </a:lnSpc>
              <a:spcBef>
                <a:spcPts val="0"/>
              </a:spcBef>
              <a:spcAft>
                <a:spcPts val="0"/>
              </a:spcAft>
              <a:defRPr b="1" kern="0" cap="all" spc="150" baseline="0">
                <a:solidFill>
                  <a:schemeClr val="tx2"/>
                </a:solidFill>
                <a:latin typeface="+mj-lt"/>
              </a:defRPr>
            </a:lvl1pPr>
          </a:lstStyle>
          <a:p>
            <a:pPr lvl="0"/>
            <a:r>
              <a:rPr lang="sv-SE" dirty="0"/>
              <a:t>Underrubrik</a:t>
            </a:r>
          </a:p>
          <a:p>
            <a:pPr lvl="0"/>
            <a:r>
              <a:rPr lang="sv-SE" dirty="0"/>
              <a:t>2 rader</a:t>
            </a:r>
          </a:p>
        </p:txBody>
      </p:sp>
      <p:sp>
        <p:nvSpPr>
          <p:cNvPr id="12" name="Underrubrik 1">
            <a:extLst>
              <a:ext uri="{FF2B5EF4-FFF2-40B4-BE49-F238E27FC236}">
                <a16:creationId xmlns:a16="http://schemas.microsoft.com/office/drawing/2014/main" id="{5CD3A173-FB48-4A65-9637-80E186B8B1CC}"/>
              </a:ext>
            </a:extLst>
          </p:cNvPr>
          <p:cNvSpPr>
            <a:spLocks noGrp="1"/>
          </p:cNvSpPr>
          <p:nvPr>
            <p:ph type="body" sz="quarter" idx="14" hasCustomPrompt="1"/>
          </p:nvPr>
        </p:nvSpPr>
        <p:spPr>
          <a:xfrm>
            <a:off x="457200" y="1071880"/>
            <a:ext cx="3966324" cy="511200"/>
          </a:xfrm>
        </p:spPr>
        <p:txBody>
          <a:bodyPr anchor="b">
            <a:noAutofit/>
          </a:bodyPr>
          <a:lstStyle>
            <a:lvl1pPr>
              <a:lnSpc>
                <a:spcPct val="100000"/>
              </a:lnSpc>
              <a:spcBef>
                <a:spcPts val="0"/>
              </a:spcBef>
              <a:spcAft>
                <a:spcPts val="0"/>
              </a:spcAft>
              <a:defRPr b="1" kern="0" cap="all" spc="150" baseline="0">
                <a:solidFill>
                  <a:schemeClr val="tx2"/>
                </a:solidFill>
                <a:latin typeface="+mj-lt"/>
              </a:defRPr>
            </a:lvl1pPr>
          </a:lstStyle>
          <a:p>
            <a:pPr lvl="0"/>
            <a:r>
              <a:rPr lang="sv-SE" dirty="0"/>
              <a:t>Underrubrik</a:t>
            </a:r>
          </a:p>
          <a:p>
            <a:pPr lvl="0"/>
            <a:r>
              <a:rPr lang="sv-SE" dirty="0"/>
              <a:t>2 rader</a:t>
            </a:r>
          </a:p>
        </p:txBody>
      </p:sp>
      <p:sp>
        <p:nvSpPr>
          <p:cNvPr id="17" name="Rubrik">
            <a:extLst>
              <a:ext uri="{FF2B5EF4-FFF2-40B4-BE49-F238E27FC236}">
                <a16:creationId xmlns:a16="http://schemas.microsoft.com/office/drawing/2014/main" id="{BDDCEFA2-946E-4333-B0B7-97399DEFF0C6}"/>
              </a:ext>
            </a:extLst>
          </p:cNvPr>
          <p:cNvSpPr>
            <a:spLocks noGrp="1"/>
          </p:cNvSpPr>
          <p:nvPr>
            <p:ph type="title" hasCustomPrompt="1"/>
          </p:nvPr>
        </p:nvSpPr>
        <p:spPr>
          <a:xfrm>
            <a:off x="419100" y="673100"/>
            <a:ext cx="6570000" cy="529200"/>
          </a:xfrm>
        </p:spPr>
        <p:txBody>
          <a:bodyPr anchor="b">
            <a:noAutofit/>
          </a:bodyPr>
          <a:lstStyle>
            <a:lvl1pPr>
              <a:defRPr sz="3000" spc="0" baseline="0"/>
            </a:lvl1pPr>
          </a:lstStyle>
          <a:p>
            <a:r>
              <a:rPr lang="sv-SE" dirty="0"/>
              <a:t>Rubrik</a:t>
            </a:r>
          </a:p>
        </p:txBody>
      </p:sp>
      <p:sp>
        <p:nvSpPr>
          <p:cNvPr id="9" name="Text 2">
            <a:extLst>
              <a:ext uri="{FF2B5EF4-FFF2-40B4-BE49-F238E27FC236}">
                <a16:creationId xmlns:a16="http://schemas.microsoft.com/office/drawing/2014/main" id="{EF1C3B51-2D83-4AF2-8ACC-AB4D3DB5D962}"/>
              </a:ext>
            </a:extLst>
          </p:cNvPr>
          <p:cNvSpPr>
            <a:spLocks noGrp="1"/>
          </p:cNvSpPr>
          <p:nvPr>
            <p:ph sz="quarter" idx="20" hasCustomPrompt="1"/>
          </p:nvPr>
        </p:nvSpPr>
        <p:spPr>
          <a:xfrm>
            <a:off x="4683049" y="1689099"/>
            <a:ext cx="3966323" cy="2781299"/>
          </a:xfrm>
        </p:spPr>
        <p:txBody>
          <a:body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
        <p:nvSpPr>
          <p:cNvPr id="10" name="Text 1">
            <a:extLst>
              <a:ext uri="{FF2B5EF4-FFF2-40B4-BE49-F238E27FC236}">
                <a16:creationId xmlns:a16="http://schemas.microsoft.com/office/drawing/2014/main" id="{D7D6173C-F79D-40CC-BC6F-B2EAFA8D9A49}"/>
              </a:ext>
            </a:extLst>
          </p:cNvPr>
          <p:cNvSpPr>
            <a:spLocks noGrp="1"/>
          </p:cNvSpPr>
          <p:nvPr>
            <p:ph sz="quarter" idx="21" hasCustomPrompt="1"/>
          </p:nvPr>
        </p:nvSpPr>
        <p:spPr>
          <a:xfrm>
            <a:off x="457198" y="1689100"/>
            <a:ext cx="3966323" cy="2781299"/>
          </a:xfrm>
        </p:spPr>
        <p:txBody>
          <a:bodyPr/>
          <a:lstStyle>
            <a:lvl4pPr>
              <a:defRPr/>
            </a:lvl4pPr>
            <a:lvl5pPr>
              <a:defRPr/>
            </a:lvl5pPr>
          </a:lstStyle>
          <a:p>
            <a:pPr lvl="0"/>
            <a:r>
              <a:rPr lang="sv-SE" dirty="0"/>
              <a:t>Text</a:t>
            </a:r>
          </a:p>
          <a:p>
            <a:pPr lvl="1"/>
            <a:r>
              <a:rPr lang="sv-SE" dirty="0"/>
              <a:t>Lista nivå ett</a:t>
            </a:r>
          </a:p>
          <a:p>
            <a:pPr lvl="2"/>
            <a:r>
              <a:rPr lang="sv-SE" dirty="0"/>
              <a:t>Lista nivå två</a:t>
            </a:r>
          </a:p>
          <a:p>
            <a:pPr lvl="3"/>
            <a:r>
              <a:rPr lang="sv-SE" dirty="0"/>
              <a:t>Underrubrik</a:t>
            </a:r>
          </a:p>
          <a:p>
            <a:pPr lvl="4"/>
            <a:r>
              <a:rPr lang="sv-SE" dirty="0"/>
              <a:t>Ingress</a:t>
            </a:r>
          </a:p>
        </p:txBody>
      </p:sp>
    </p:spTree>
    <p:extLst>
      <p:ext uri="{BB962C8B-B14F-4D97-AF65-F5344CB8AC3E}">
        <p14:creationId xmlns:p14="http://schemas.microsoft.com/office/powerpoint/2010/main" val="59673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vsnittssida Fotografisk">
    <p:spTree>
      <p:nvGrpSpPr>
        <p:cNvPr id="1" name=""/>
        <p:cNvGrpSpPr/>
        <p:nvPr/>
      </p:nvGrpSpPr>
      <p:grpSpPr>
        <a:xfrm>
          <a:off x="0" y="0"/>
          <a:ext cx="0" cy="0"/>
          <a:chOff x="0" y="0"/>
          <a:chExt cx="0" cy="0"/>
        </a:xfrm>
      </p:grpSpPr>
      <p:sp>
        <p:nvSpPr>
          <p:cNvPr id="9" name="Platshållare för bild 5">
            <a:extLst>
              <a:ext uri="{FF2B5EF4-FFF2-40B4-BE49-F238E27FC236}">
                <a16:creationId xmlns:a16="http://schemas.microsoft.com/office/drawing/2014/main" id="{287B15F8-E055-4194-8C6F-1F745519D204}"/>
              </a:ext>
            </a:extLst>
          </p:cNvPr>
          <p:cNvSpPr>
            <a:spLocks noGrp="1"/>
          </p:cNvSpPr>
          <p:nvPr>
            <p:ph type="pic" sz="quarter" idx="10"/>
          </p:nvPr>
        </p:nvSpPr>
        <p:spPr>
          <a:xfrm>
            <a:off x="0" y="0"/>
            <a:ext cx="9144000" cy="5143500"/>
          </a:xfrm>
        </p:spPr>
        <p:txBody>
          <a:bodyPr/>
          <a:lstStyle>
            <a:lvl1pPr>
              <a:defRPr/>
            </a:lvl1pPr>
          </a:lstStyle>
          <a:p>
            <a:r>
              <a:rPr lang="sv-SE"/>
              <a:t>Klicka på ikonen för att lägga till en bild</a:t>
            </a:r>
          </a:p>
        </p:txBody>
      </p:sp>
      <p:sp>
        <p:nvSpPr>
          <p:cNvPr id="8" name="Rubrik 7">
            <a:extLst>
              <a:ext uri="{FF2B5EF4-FFF2-40B4-BE49-F238E27FC236}">
                <a16:creationId xmlns:a16="http://schemas.microsoft.com/office/drawing/2014/main" id="{22E61C18-8F68-4FC2-BA0C-9DFD473F631F}"/>
              </a:ext>
            </a:extLst>
          </p:cNvPr>
          <p:cNvSpPr>
            <a:spLocks noGrp="1"/>
          </p:cNvSpPr>
          <p:nvPr>
            <p:ph type="title" hasCustomPrompt="1"/>
          </p:nvPr>
        </p:nvSpPr>
        <p:spPr>
          <a:xfrm>
            <a:off x="425600" y="581894"/>
            <a:ext cx="6423067" cy="1147758"/>
          </a:xfrm>
        </p:spPr>
        <p:txBody>
          <a:bodyPr/>
          <a:lstStyle>
            <a:lvl1pPr>
              <a:defRPr>
                <a:solidFill>
                  <a:schemeClr val="tx2"/>
                </a:solidFill>
                <a:effectLst>
                  <a:outerShdw blurRad="38100" dist="38100" dir="2700000" algn="tl">
                    <a:srgbClr val="000000">
                      <a:alpha val="43137"/>
                    </a:srgbClr>
                  </a:outerShdw>
                </a:effectLst>
              </a:defRPr>
            </a:lvl1pPr>
          </a:lstStyle>
          <a:p>
            <a:r>
              <a:rPr lang="sv-SE"/>
              <a:t>Rubrik/Avsnitt</a:t>
            </a:r>
          </a:p>
        </p:txBody>
      </p:sp>
    </p:spTree>
    <p:extLst>
      <p:ext uri="{BB962C8B-B14F-4D97-AF65-F5344CB8AC3E}">
        <p14:creationId xmlns:p14="http://schemas.microsoft.com/office/powerpoint/2010/main" val="41337161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2 spalter">
    <p:spTree>
      <p:nvGrpSpPr>
        <p:cNvPr id="1" name=""/>
        <p:cNvGrpSpPr/>
        <p:nvPr/>
      </p:nvGrpSpPr>
      <p:grpSpPr>
        <a:xfrm>
          <a:off x="0" y="0"/>
          <a:ext cx="0" cy="0"/>
          <a:chOff x="0" y="0"/>
          <a:chExt cx="0" cy="0"/>
        </a:xfrm>
      </p:grpSpPr>
      <p:sp>
        <p:nvSpPr>
          <p:cNvPr id="5" name="Rubrik 16">
            <a:extLst>
              <a:ext uri="{FF2B5EF4-FFF2-40B4-BE49-F238E27FC236}">
                <a16:creationId xmlns:a16="http://schemas.microsoft.com/office/drawing/2014/main" id="{D150D916-6696-42D1-B4F5-311235B97140}"/>
              </a:ext>
            </a:extLst>
          </p:cNvPr>
          <p:cNvSpPr>
            <a:spLocks noGrp="1"/>
          </p:cNvSpPr>
          <p:nvPr>
            <p:ph type="title" hasCustomPrompt="1"/>
          </p:nvPr>
        </p:nvSpPr>
        <p:spPr>
          <a:xfrm>
            <a:off x="419100" y="673100"/>
            <a:ext cx="6570000" cy="529200"/>
          </a:xfrm>
        </p:spPr>
        <p:txBody>
          <a:bodyPr/>
          <a:lstStyle>
            <a:lvl1pPr>
              <a:defRPr sz="3000" spc="0" baseline="0"/>
            </a:lvl1pPr>
          </a:lstStyle>
          <a:p>
            <a:r>
              <a:rPr lang="sv-SE"/>
              <a:t>Rubrik</a:t>
            </a:r>
          </a:p>
        </p:txBody>
      </p:sp>
      <p:sp>
        <p:nvSpPr>
          <p:cNvPr id="11" name="Platshållare för innehåll 2">
            <a:extLst>
              <a:ext uri="{FF2B5EF4-FFF2-40B4-BE49-F238E27FC236}">
                <a16:creationId xmlns:a16="http://schemas.microsoft.com/office/drawing/2014/main" id="{8A45426B-74EC-4A05-B595-82493036427D}"/>
              </a:ext>
            </a:extLst>
          </p:cNvPr>
          <p:cNvSpPr>
            <a:spLocks noGrp="1"/>
          </p:cNvSpPr>
          <p:nvPr>
            <p:ph sz="quarter" idx="19" hasCustomPrompt="1"/>
          </p:nvPr>
        </p:nvSpPr>
        <p:spPr>
          <a:xfrm>
            <a:off x="457198" y="1304924"/>
            <a:ext cx="8200800" cy="3165475"/>
          </a:xfrm>
        </p:spPr>
        <p:txBody>
          <a:bodyPr numCol="2" spcCol="432000"/>
          <a:lstStyle>
            <a:lvl4pPr>
              <a:defRPr/>
            </a:lvl4pPr>
            <a:lvl5pPr>
              <a:defRPr/>
            </a:lvl5p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3" name="Platshållare för sidfot 2">
            <a:extLst>
              <a:ext uri="{FF2B5EF4-FFF2-40B4-BE49-F238E27FC236}">
                <a16:creationId xmlns:a16="http://schemas.microsoft.com/office/drawing/2014/main" id="{A97B2FD6-09C6-445B-814B-25E2171A14A6}"/>
              </a:ext>
            </a:extLst>
          </p:cNvPr>
          <p:cNvSpPr>
            <a:spLocks noGrp="1"/>
          </p:cNvSpPr>
          <p:nvPr>
            <p:ph type="ftr" sz="quarter" idx="20"/>
          </p:nvPr>
        </p:nvSpPr>
        <p:spPr/>
        <p:txBody>
          <a:bodyPr/>
          <a:lstStyle/>
          <a:p>
            <a:endParaRPr lang="sv-SE"/>
          </a:p>
        </p:txBody>
      </p:sp>
      <p:sp>
        <p:nvSpPr>
          <p:cNvPr id="12" name="Platshållare för bildnummer 11">
            <a:extLst>
              <a:ext uri="{FF2B5EF4-FFF2-40B4-BE49-F238E27FC236}">
                <a16:creationId xmlns:a16="http://schemas.microsoft.com/office/drawing/2014/main" id="{ADCB667F-25DA-4432-B46F-FF254F29B21D}"/>
              </a:ext>
            </a:extLst>
          </p:cNvPr>
          <p:cNvSpPr>
            <a:spLocks noGrp="1"/>
          </p:cNvSpPr>
          <p:nvPr>
            <p:ph type="sldNum" sz="quarter" idx="21"/>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8044748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2 innehållsrutor">
    <p:spTree>
      <p:nvGrpSpPr>
        <p:cNvPr id="1" name=""/>
        <p:cNvGrpSpPr/>
        <p:nvPr/>
      </p:nvGrpSpPr>
      <p:grpSpPr>
        <a:xfrm>
          <a:off x="0" y="0"/>
          <a:ext cx="0" cy="0"/>
          <a:chOff x="0" y="0"/>
          <a:chExt cx="0" cy="0"/>
        </a:xfrm>
      </p:grpSpPr>
      <p:sp>
        <p:nvSpPr>
          <p:cNvPr id="6" name="Rubrik 16">
            <a:extLst>
              <a:ext uri="{FF2B5EF4-FFF2-40B4-BE49-F238E27FC236}">
                <a16:creationId xmlns:a16="http://schemas.microsoft.com/office/drawing/2014/main" id="{CFC1A926-9CD9-49F9-8CEB-E0AB9CE33BAD}"/>
              </a:ext>
            </a:extLst>
          </p:cNvPr>
          <p:cNvSpPr>
            <a:spLocks noGrp="1"/>
          </p:cNvSpPr>
          <p:nvPr>
            <p:ph type="title" hasCustomPrompt="1"/>
          </p:nvPr>
        </p:nvSpPr>
        <p:spPr>
          <a:xfrm>
            <a:off x="419100" y="673100"/>
            <a:ext cx="6570000" cy="529200"/>
          </a:xfrm>
        </p:spPr>
        <p:txBody>
          <a:bodyPr/>
          <a:lstStyle>
            <a:lvl1pPr>
              <a:defRPr sz="3000" spc="0" baseline="0"/>
            </a:lvl1pPr>
          </a:lstStyle>
          <a:p>
            <a:r>
              <a:rPr lang="sv-SE"/>
              <a:t>Rubrik</a:t>
            </a:r>
          </a:p>
        </p:txBody>
      </p:sp>
      <p:sp>
        <p:nvSpPr>
          <p:cNvPr id="3" name="Platshållare för innehåll 2">
            <a:extLst>
              <a:ext uri="{FF2B5EF4-FFF2-40B4-BE49-F238E27FC236}">
                <a16:creationId xmlns:a16="http://schemas.microsoft.com/office/drawing/2014/main" id="{81C74004-9A72-4190-AA51-CCADE48261CB}"/>
              </a:ext>
            </a:extLst>
          </p:cNvPr>
          <p:cNvSpPr>
            <a:spLocks noGrp="1"/>
          </p:cNvSpPr>
          <p:nvPr>
            <p:ph sz="quarter" idx="18" hasCustomPrompt="1"/>
          </p:nvPr>
        </p:nvSpPr>
        <p:spPr>
          <a:xfrm>
            <a:off x="457198" y="1304924"/>
            <a:ext cx="3966323" cy="3165475"/>
          </a:xfrm>
        </p:spPr>
        <p:txBody>
          <a:bodyPr/>
          <a:lstStyle>
            <a:lvl4pPr>
              <a:defRPr/>
            </a:lvl4pPr>
            <a:lvl5pPr>
              <a:defRPr/>
            </a:lvl5p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12" name="Platshållare för innehåll 2">
            <a:extLst>
              <a:ext uri="{FF2B5EF4-FFF2-40B4-BE49-F238E27FC236}">
                <a16:creationId xmlns:a16="http://schemas.microsoft.com/office/drawing/2014/main" id="{04043EA9-D8B0-4DBB-B5D9-46B4D7654F9C}"/>
              </a:ext>
            </a:extLst>
          </p:cNvPr>
          <p:cNvSpPr>
            <a:spLocks noGrp="1"/>
          </p:cNvSpPr>
          <p:nvPr>
            <p:ph sz="quarter" idx="19" hasCustomPrompt="1"/>
          </p:nvPr>
        </p:nvSpPr>
        <p:spPr>
          <a:xfrm>
            <a:off x="4683049" y="1304923"/>
            <a:ext cx="3966323" cy="3165475"/>
          </a:xfrm>
        </p:spPr>
        <p:txBody>
          <a:body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13" name="Platshållare för sidfot 12">
            <a:extLst>
              <a:ext uri="{FF2B5EF4-FFF2-40B4-BE49-F238E27FC236}">
                <a16:creationId xmlns:a16="http://schemas.microsoft.com/office/drawing/2014/main" id="{8645A74C-C8A8-4C54-B8BD-1E4C524A892A}"/>
              </a:ext>
            </a:extLst>
          </p:cNvPr>
          <p:cNvSpPr>
            <a:spLocks noGrp="1"/>
          </p:cNvSpPr>
          <p:nvPr>
            <p:ph type="ftr" sz="quarter" idx="20"/>
          </p:nvPr>
        </p:nvSpPr>
        <p:spPr/>
        <p:txBody>
          <a:bodyPr/>
          <a:lstStyle/>
          <a:p>
            <a:endParaRPr lang="sv-SE"/>
          </a:p>
        </p:txBody>
      </p:sp>
      <p:sp>
        <p:nvSpPr>
          <p:cNvPr id="14" name="Platshållare för bildnummer 13">
            <a:extLst>
              <a:ext uri="{FF2B5EF4-FFF2-40B4-BE49-F238E27FC236}">
                <a16:creationId xmlns:a16="http://schemas.microsoft.com/office/drawing/2014/main" id="{85BE201B-E199-4F11-AFB0-10206FF3E053}"/>
              </a:ext>
            </a:extLst>
          </p:cNvPr>
          <p:cNvSpPr>
            <a:spLocks noGrp="1"/>
          </p:cNvSpPr>
          <p:nvPr>
            <p:ph type="sldNum" sz="quarter" idx="21"/>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31507610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mellanrubrik, 2 textrutor">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5CD3A173-FB48-4A65-9637-80E186B8B1CC}"/>
              </a:ext>
            </a:extLst>
          </p:cNvPr>
          <p:cNvSpPr>
            <a:spLocks noGrp="1"/>
          </p:cNvSpPr>
          <p:nvPr>
            <p:ph type="body" sz="quarter" idx="14" hasCustomPrompt="1"/>
          </p:nvPr>
        </p:nvSpPr>
        <p:spPr>
          <a:xfrm>
            <a:off x="457200" y="1071880"/>
            <a:ext cx="3966324" cy="511200"/>
          </a:xfrm>
        </p:spPr>
        <p:txBody>
          <a:bodyPr anchor="b">
            <a:noAutofit/>
          </a:bodyPr>
          <a:lstStyle>
            <a:lvl1pPr>
              <a:spcBef>
                <a:spcPct val="0"/>
              </a:spcBef>
              <a:spcAft>
                <a:spcPct val="0"/>
              </a:spcAft>
              <a:defRPr b="1" kern="0" cap="all" spc="200" baseline="0">
                <a:solidFill>
                  <a:schemeClr val="tx2"/>
                </a:solidFill>
                <a:latin typeface="+mj-lt"/>
              </a:defRPr>
            </a:lvl1pPr>
          </a:lstStyle>
          <a:p>
            <a:pPr lvl="0"/>
            <a:r>
              <a:rPr lang="sv-SE"/>
              <a:t>Underrubrik</a:t>
            </a:r>
          </a:p>
          <a:p>
            <a:pPr lvl="0"/>
            <a:r>
              <a:rPr lang="sv-SE"/>
              <a:t>2 rader</a:t>
            </a:r>
          </a:p>
        </p:txBody>
      </p:sp>
      <p:sp>
        <p:nvSpPr>
          <p:cNvPr id="16" name="Platshållare för text 11">
            <a:extLst>
              <a:ext uri="{FF2B5EF4-FFF2-40B4-BE49-F238E27FC236}">
                <a16:creationId xmlns:a16="http://schemas.microsoft.com/office/drawing/2014/main" id="{A848F143-019A-44D1-AF28-9C9044069A04}"/>
              </a:ext>
            </a:extLst>
          </p:cNvPr>
          <p:cNvSpPr>
            <a:spLocks noGrp="1"/>
          </p:cNvSpPr>
          <p:nvPr>
            <p:ph type="body" sz="quarter" idx="15" hasCustomPrompt="1"/>
          </p:nvPr>
        </p:nvSpPr>
        <p:spPr>
          <a:xfrm>
            <a:off x="4694256" y="1071880"/>
            <a:ext cx="3966324" cy="511200"/>
          </a:xfrm>
        </p:spPr>
        <p:txBody>
          <a:bodyPr anchor="b">
            <a:noAutofit/>
          </a:bodyPr>
          <a:lstStyle>
            <a:lvl1pPr>
              <a:spcBef>
                <a:spcPct val="0"/>
              </a:spcBef>
              <a:spcAft>
                <a:spcPct val="0"/>
              </a:spcAft>
              <a:defRPr b="1" kern="0" cap="all" spc="200" baseline="0">
                <a:solidFill>
                  <a:schemeClr val="tx2"/>
                </a:solidFill>
                <a:latin typeface="+mj-lt"/>
              </a:defRPr>
            </a:lvl1pPr>
          </a:lstStyle>
          <a:p>
            <a:pPr lvl="0"/>
            <a:r>
              <a:rPr lang="sv-SE"/>
              <a:t>Underrubrik</a:t>
            </a:r>
          </a:p>
          <a:p>
            <a:pPr lvl="0"/>
            <a:r>
              <a:rPr lang="sv-SE"/>
              <a:t>2 rader</a:t>
            </a:r>
          </a:p>
        </p:txBody>
      </p:sp>
      <p:sp>
        <p:nvSpPr>
          <p:cNvPr id="17" name="Rubrik 16">
            <a:extLst>
              <a:ext uri="{FF2B5EF4-FFF2-40B4-BE49-F238E27FC236}">
                <a16:creationId xmlns:a16="http://schemas.microsoft.com/office/drawing/2014/main" id="{BDDCEFA2-946E-4333-B0B7-97399DEFF0C6}"/>
              </a:ext>
            </a:extLst>
          </p:cNvPr>
          <p:cNvSpPr>
            <a:spLocks noGrp="1"/>
          </p:cNvSpPr>
          <p:nvPr>
            <p:ph type="title" hasCustomPrompt="1"/>
          </p:nvPr>
        </p:nvSpPr>
        <p:spPr>
          <a:xfrm>
            <a:off x="419100" y="673100"/>
            <a:ext cx="6570000" cy="529200"/>
          </a:xfrm>
        </p:spPr>
        <p:txBody>
          <a:bodyPr>
            <a:noAutofit/>
          </a:bodyPr>
          <a:lstStyle>
            <a:lvl1pPr>
              <a:defRPr sz="3000" spc="0" baseline="0"/>
            </a:lvl1pPr>
          </a:lstStyle>
          <a:p>
            <a:r>
              <a:rPr lang="sv-SE"/>
              <a:t>Rubrik</a:t>
            </a:r>
          </a:p>
        </p:txBody>
      </p:sp>
      <p:sp>
        <p:nvSpPr>
          <p:cNvPr id="20" name="Platshållare för text 19">
            <a:extLst>
              <a:ext uri="{FF2B5EF4-FFF2-40B4-BE49-F238E27FC236}">
                <a16:creationId xmlns:a16="http://schemas.microsoft.com/office/drawing/2014/main" id="{7F30C320-C6E8-4EB7-A82F-E3686C0F2131}"/>
              </a:ext>
            </a:extLst>
          </p:cNvPr>
          <p:cNvSpPr>
            <a:spLocks noGrp="1"/>
          </p:cNvSpPr>
          <p:nvPr>
            <p:ph type="body" sz="quarter" idx="16" hasCustomPrompt="1"/>
          </p:nvPr>
        </p:nvSpPr>
        <p:spPr>
          <a:xfrm>
            <a:off x="457199" y="1689100"/>
            <a:ext cx="3966323" cy="2781300"/>
          </a:xfrm>
        </p:spPr>
        <p:txBody>
          <a:bodyPr>
            <a:noAutofit/>
          </a:bodyPr>
          <a:lstStyle>
            <a:lvl1pPr>
              <a:defRPr/>
            </a:lvl1pPr>
            <a:lvl2pPr>
              <a:defRPr/>
            </a:lvl2pPr>
            <a:lvl3pPr>
              <a:defRPr/>
            </a:lvl3pPr>
          </a:lstStyle>
          <a:p>
            <a:pPr lvl="0"/>
            <a:r>
              <a:rPr lang="sv-SE"/>
              <a:t>Text</a:t>
            </a:r>
          </a:p>
          <a:p>
            <a:pPr lvl="1"/>
            <a:r>
              <a:rPr lang="sv-SE"/>
              <a:t>Lista nivå ett</a:t>
            </a:r>
          </a:p>
          <a:p>
            <a:pPr lvl="2"/>
            <a:r>
              <a:rPr lang="sv-SE"/>
              <a:t>Lista nivå två</a:t>
            </a:r>
          </a:p>
        </p:txBody>
      </p:sp>
      <p:sp>
        <p:nvSpPr>
          <p:cNvPr id="21" name="Platshållare för text 19">
            <a:extLst>
              <a:ext uri="{FF2B5EF4-FFF2-40B4-BE49-F238E27FC236}">
                <a16:creationId xmlns:a16="http://schemas.microsoft.com/office/drawing/2014/main" id="{85B5485E-30D4-4DB2-B255-90DA1E2C9EBC}"/>
              </a:ext>
            </a:extLst>
          </p:cNvPr>
          <p:cNvSpPr>
            <a:spLocks noGrp="1"/>
          </p:cNvSpPr>
          <p:nvPr>
            <p:ph type="body" sz="quarter" idx="17" hasCustomPrompt="1"/>
          </p:nvPr>
        </p:nvSpPr>
        <p:spPr>
          <a:xfrm>
            <a:off x="4688653" y="1689100"/>
            <a:ext cx="3966323" cy="2781300"/>
          </a:xfrm>
        </p:spPr>
        <p:txBody>
          <a:bodyPr>
            <a:noAutofit/>
          </a:bodyPr>
          <a:lstStyle/>
          <a:p>
            <a:pPr lvl="0"/>
            <a:r>
              <a:rPr lang="sv-SE"/>
              <a:t>Text</a:t>
            </a:r>
          </a:p>
          <a:p>
            <a:pPr lvl="1"/>
            <a:r>
              <a:rPr lang="sv-SE"/>
              <a:t>Lista nivå ett</a:t>
            </a:r>
          </a:p>
          <a:p>
            <a:pPr lvl="2"/>
            <a:r>
              <a:rPr lang="sv-SE"/>
              <a:t>Lista nivå två</a:t>
            </a:r>
          </a:p>
        </p:txBody>
      </p:sp>
      <p:sp>
        <p:nvSpPr>
          <p:cNvPr id="25" name="Platshållare för sidfot 24">
            <a:extLst>
              <a:ext uri="{FF2B5EF4-FFF2-40B4-BE49-F238E27FC236}">
                <a16:creationId xmlns:a16="http://schemas.microsoft.com/office/drawing/2014/main" id="{D95EB73C-F99C-4F23-8E78-D4A6E9237D24}"/>
              </a:ext>
            </a:extLst>
          </p:cNvPr>
          <p:cNvSpPr>
            <a:spLocks noGrp="1"/>
          </p:cNvSpPr>
          <p:nvPr>
            <p:ph type="ftr" sz="quarter" idx="18"/>
          </p:nvPr>
        </p:nvSpPr>
        <p:spPr/>
        <p:txBody>
          <a:bodyPr>
            <a:noAutofit/>
          </a:bodyPr>
          <a:lstStyle/>
          <a:p>
            <a:endParaRPr lang="sv-SE"/>
          </a:p>
        </p:txBody>
      </p:sp>
      <p:sp>
        <p:nvSpPr>
          <p:cNvPr id="26" name="Platshållare för bildnummer 25">
            <a:extLst>
              <a:ext uri="{FF2B5EF4-FFF2-40B4-BE49-F238E27FC236}">
                <a16:creationId xmlns:a16="http://schemas.microsoft.com/office/drawing/2014/main" id="{413C808F-D70F-4308-95FC-1FFAFAA535BB}"/>
              </a:ext>
            </a:extLst>
          </p:cNvPr>
          <p:cNvSpPr>
            <a:spLocks noGrp="1"/>
          </p:cNvSpPr>
          <p:nvPr>
            <p:ph type="sldNum" sz="quarter" idx="19"/>
          </p:nvPr>
        </p:nvSpPr>
        <p:spPr/>
        <p:txBody>
          <a:bodyPr>
            <a:noAutofit/>
          </a:bodyPr>
          <a:lstStyle/>
          <a:p>
            <a:fld id="{0BCBA026-1F68-453E-9036-CC352B75EE63}" type="slidenum">
              <a:rPr lang="sv-SE" smtClean="0"/>
              <a:t>‹#›</a:t>
            </a:fld>
            <a:endParaRPr lang="sv-SE"/>
          </a:p>
        </p:txBody>
      </p:sp>
    </p:spTree>
    <p:extLst>
      <p:ext uri="{BB962C8B-B14F-4D97-AF65-F5344CB8AC3E}">
        <p14:creationId xmlns:p14="http://schemas.microsoft.com/office/powerpoint/2010/main" val="69137081"/>
      </p:ext>
    </p:extLst>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or rubrik, 2 spalter">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8F98D274-745F-4FFC-B915-FE9DEC78B7E9}"/>
              </a:ext>
            </a:extLst>
          </p:cNvPr>
          <p:cNvSpPr>
            <a:spLocks noGrp="1"/>
          </p:cNvSpPr>
          <p:nvPr>
            <p:ph type="title" hasCustomPrompt="1"/>
          </p:nvPr>
        </p:nvSpPr>
        <p:spPr>
          <a:xfrm>
            <a:off x="419100" y="584200"/>
            <a:ext cx="6570000" cy="1274400"/>
          </a:xfrm>
        </p:spPr>
        <p:txBody>
          <a:bodyPr/>
          <a:lstStyle>
            <a:lvl1pPr>
              <a:defRPr lang="sv-SE">
                <a:solidFill>
                  <a:schemeClr val="accent2"/>
                </a:solidFill>
              </a:defRPr>
            </a:lvl1pPr>
          </a:lstStyle>
          <a:p>
            <a:r>
              <a:rPr lang="sv-SE"/>
              <a:t>Rubrik</a:t>
            </a:r>
          </a:p>
        </p:txBody>
      </p:sp>
      <p:sp>
        <p:nvSpPr>
          <p:cNvPr id="13" name="Platshållare för innehåll 2">
            <a:extLst>
              <a:ext uri="{FF2B5EF4-FFF2-40B4-BE49-F238E27FC236}">
                <a16:creationId xmlns:a16="http://schemas.microsoft.com/office/drawing/2014/main" id="{AE194DFD-4706-47E8-BECC-CA3495CAA4BC}"/>
              </a:ext>
            </a:extLst>
          </p:cNvPr>
          <p:cNvSpPr>
            <a:spLocks noGrp="1"/>
          </p:cNvSpPr>
          <p:nvPr>
            <p:ph sz="quarter" idx="19" hasCustomPrompt="1"/>
          </p:nvPr>
        </p:nvSpPr>
        <p:spPr>
          <a:xfrm>
            <a:off x="457200" y="1905000"/>
            <a:ext cx="8200800" cy="2654300"/>
          </a:xfrm>
        </p:spPr>
        <p:txBody>
          <a:bodyPr numCol="2" spcCol="432000"/>
          <a:lstStyle>
            <a:lvl4pPr>
              <a:defRPr/>
            </a:lvl4pPr>
            <a:lvl5pPr>
              <a:defRPr/>
            </a:lvl5p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3" name="Platshållare för sidfot 2">
            <a:extLst>
              <a:ext uri="{FF2B5EF4-FFF2-40B4-BE49-F238E27FC236}">
                <a16:creationId xmlns:a16="http://schemas.microsoft.com/office/drawing/2014/main" id="{A61B7A20-DD98-42B3-BDF6-33BE5521F9B4}"/>
              </a:ext>
            </a:extLst>
          </p:cNvPr>
          <p:cNvSpPr>
            <a:spLocks noGrp="1"/>
          </p:cNvSpPr>
          <p:nvPr>
            <p:ph type="ftr" sz="quarter" idx="20"/>
          </p:nvPr>
        </p:nvSpPr>
        <p:spPr/>
        <p:txBody>
          <a:bodyPr/>
          <a:lstStyle/>
          <a:p>
            <a:endParaRPr lang="sv-SE"/>
          </a:p>
        </p:txBody>
      </p:sp>
      <p:sp>
        <p:nvSpPr>
          <p:cNvPr id="4" name="Platshållare för bildnummer 3">
            <a:extLst>
              <a:ext uri="{FF2B5EF4-FFF2-40B4-BE49-F238E27FC236}">
                <a16:creationId xmlns:a16="http://schemas.microsoft.com/office/drawing/2014/main" id="{318EBBE4-CBB0-4854-BAE8-1068E604B248}"/>
              </a:ext>
            </a:extLst>
          </p:cNvPr>
          <p:cNvSpPr>
            <a:spLocks noGrp="1"/>
          </p:cNvSpPr>
          <p:nvPr>
            <p:ph type="sldNum" sz="quarter" idx="21"/>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38064567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tor rubrik, 2 innehållsrutor">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8A3798FB-1C33-4162-8161-7231F6B16C26}"/>
              </a:ext>
            </a:extLst>
          </p:cNvPr>
          <p:cNvSpPr>
            <a:spLocks noGrp="1"/>
          </p:cNvSpPr>
          <p:nvPr>
            <p:ph type="title" hasCustomPrompt="1"/>
          </p:nvPr>
        </p:nvSpPr>
        <p:spPr>
          <a:xfrm>
            <a:off x="419100" y="584200"/>
            <a:ext cx="6570000" cy="1274400"/>
          </a:xfrm>
        </p:spPr>
        <p:txBody>
          <a:bodyPr/>
          <a:lstStyle>
            <a:lvl1pPr>
              <a:defRPr lang="sv-SE">
                <a:solidFill>
                  <a:schemeClr val="accent2"/>
                </a:solidFill>
              </a:defRPr>
            </a:lvl1pPr>
          </a:lstStyle>
          <a:p>
            <a:r>
              <a:rPr lang="sv-SE"/>
              <a:t>Rubrik</a:t>
            </a:r>
          </a:p>
        </p:txBody>
      </p:sp>
      <p:sp>
        <p:nvSpPr>
          <p:cNvPr id="11" name="Platshållare för innehåll 2">
            <a:extLst>
              <a:ext uri="{FF2B5EF4-FFF2-40B4-BE49-F238E27FC236}">
                <a16:creationId xmlns:a16="http://schemas.microsoft.com/office/drawing/2014/main" id="{296309E7-B3BA-4B3A-A2E6-B2A5C9D13DBD}"/>
              </a:ext>
            </a:extLst>
          </p:cNvPr>
          <p:cNvSpPr>
            <a:spLocks noGrp="1"/>
          </p:cNvSpPr>
          <p:nvPr>
            <p:ph sz="quarter" idx="18" hasCustomPrompt="1"/>
          </p:nvPr>
        </p:nvSpPr>
        <p:spPr>
          <a:xfrm>
            <a:off x="457198" y="1906225"/>
            <a:ext cx="3966323" cy="2653075"/>
          </a:xfrm>
        </p:spPr>
        <p:txBody>
          <a:bodyPr/>
          <a:lstStyle>
            <a:lvl4pPr>
              <a:defRPr/>
            </a:lvl4pPr>
            <a:lvl5pPr>
              <a:defRPr/>
            </a:lvl5p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12" name="Platshållare för innehåll 2">
            <a:extLst>
              <a:ext uri="{FF2B5EF4-FFF2-40B4-BE49-F238E27FC236}">
                <a16:creationId xmlns:a16="http://schemas.microsoft.com/office/drawing/2014/main" id="{0F95079A-9A4F-45DC-A8AA-37D7D9374E03}"/>
              </a:ext>
            </a:extLst>
          </p:cNvPr>
          <p:cNvSpPr>
            <a:spLocks noGrp="1"/>
          </p:cNvSpPr>
          <p:nvPr>
            <p:ph sz="quarter" idx="19" hasCustomPrompt="1"/>
          </p:nvPr>
        </p:nvSpPr>
        <p:spPr>
          <a:xfrm>
            <a:off x="4683049" y="1906224"/>
            <a:ext cx="3966323" cy="2653075"/>
          </a:xfrm>
        </p:spPr>
        <p:txBody>
          <a:bodyPr/>
          <a:lstStyle/>
          <a:p>
            <a:pPr lvl="0"/>
            <a:r>
              <a:rPr lang="sv-SE"/>
              <a:t>Text</a:t>
            </a:r>
          </a:p>
          <a:p>
            <a:pPr lvl="1"/>
            <a:r>
              <a:rPr lang="sv-SE"/>
              <a:t>Lista nivå ett</a:t>
            </a:r>
          </a:p>
          <a:p>
            <a:pPr lvl="2"/>
            <a:r>
              <a:rPr lang="sv-SE"/>
              <a:t>Lista nivå två</a:t>
            </a:r>
          </a:p>
          <a:p>
            <a:pPr lvl="3"/>
            <a:r>
              <a:rPr lang="sv-SE"/>
              <a:t>Underrubrik</a:t>
            </a:r>
          </a:p>
          <a:p>
            <a:pPr lvl="4"/>
            <a:r>
              <a:rPr lang="sv-SE"/>
              <a:t>Ingress</a:t>
            </a:r>
          </a:p>
        </p:txBody>
      </p:sp>
      <p:sp>
        <p:nvSpPr>
          <p:cNvPr id="3" name="Platshållare för sidfot 2">
            <a:extLst>
              <a:ext uri="{FF2B5EF4-FFF2-40B4-BE49-F238E27FC236}">
                <a16:creationId xmlns:a16="http://schemas.microsoft.com/office/drawing/2014/main" id="{DC90A72E-E734-48CB-B510-BA970B4BF961}"/>
              </a:ext>
            </a:extLst>
          </p:cNvPr>
          <p:cNvSpPr>
            <a:spLocks noGrp="1"/>
          </p:cNvSpPr>
          <p:nvPr>
            <p:ph type="ftr" sz="quarter" idx="20"/>
          </p:nvPr>
        </p:nvSpPr>
        <p:spPr/>
        <p:txBody>
          <a:bodyPr/>
          <a:lstStyle/>
          <a:p>
            <a:endParaRPr lang="sv-SE"/>
          </a:p>
        </p:txBody>
      </p:sp>
      <p:sp>
        <p:nvSpPr>
          <p:cNvPr id="13" name="Platshållare för bildnummer 12">
            <a:extLst>
              <a:ext uri="{FF2B5EF4-FFF2-40B4-BE49-F238E27FC236}">
                <a16:creationId xmlns:a16="http://schemas.microsoft.com/office/drawing/2014/main" id="{CFD529F0-6056-4055-B811-1D7BBB1410A4}"/>
              </a:ext>
            </a:extLst>
          </p:cNvPr>
          <p:cNvSpPr>
            <a:spLocks noGrp="1"/>
          </p:cNvSpPr>
          <p:nvPr>
            <p:ph type="sldNum" sz="quarter" idx="21"/>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22081049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or rubrik, mellanrubrik, 2 textru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8B7C56-0101-4EBC-BD5F-4667862B97F5}"/>
              </a:ext>
            </a:extLst>
          </p:cNvPr>
          <p:cNvSpPr>
            <a:spLocks noGrp="1"/>
          </p:cNvSpPr>
          <p:nvPr>
            <p:ph type="title" hasCustomPrompt="1"/>
          </p:nvPr>
        </p:nvSpPr>
        <p:spPr>
          <a:xfrm>
            <a:off x="419100" y="584200"/>
            <a:ext cx="6570000" cy="1274400"/>
          </a:xfrm>
        </p:spPr>
        <p:txBody>
          <a:bodyPr/>
          <a:lstStyle>
            <a:lvl1pPr>
              <a:defRPr lang="sv-SE">
                <a:solidFill>
                  <a:schemeClr val="accent2"/>
                </a:solidFill>
              </a:defRPr>
            </a:lvl1pPr>
          </a:lstStyle>
          <a:p>
            <a:r>
              <a:rPr lang="sv-SE"/>
              <a:t>Rubrik</a:t>
            </a:r>
          </a:p>
        </p:txBody>
      </p:sp>
      <p:sp>
        <p:nvSpPr>
          <p:cNvPr id="24" name="Platshållare för text 11">
            <a:extLst>
              <a:ext uri="{FF2B5EF4-FFF2-40B4-BE49-F238E27FC236}">
                <a16:creationId xmlns:a16="http://schemas.microsoft.com/office/drawing/2014/main" id="{89BE5A6A-4657-42FE-98F6-F8D5E9490310}"/>
              </a:ext>
            </a:extLst>
          </p:cNvPr>
          <p:cNvSpPr>
            <a:spLocks noGrp="1"/>
          </p:cNvSpPr>
          <p:nvPr>
            <p:ph type="body" sz="quarter" idx="14" hasCustomPrompt="1"/>
          </p:nvPr>
        </p:nvSpPr>
        <p:spPr>
          <a:xfrm>
            <a:off x="457200" y="1673860"/>
            <a:ext cx="3966324" cy="511200"/>
          </a:xfrm>
        </p:spPr>
        <p:txBody>
          <a:bodyPr anchor="b"/>
          <a:lstStyle>
            <a:lvl1pPr>
              <a:spcBef>
                <a:spcPct val="0"/>
              </a:spcBef>
              <a:spcAft>
                <a:spcPct val="0"/>
              </a:spcAft>
              <a:defRPr b="1" kern="0" cap="all" spc="200" baseline="0">
                <a:solidFill>
                  <a:schemeClr val="tx2"/>
                </a:solidFill>
                <a:latin typeface="+mj-lt"/>
              </a:defRPr>
            </a:lvl1pPr>
          </a:lstStyle>
          <a:p>
            <a:pPr lvl="0"/>
            <a:r>
              <a:rPr lang="sv-SE"/>
              <a:t>Underrubrik</a:t>
            </a:r>
          </a:p>
          <a:p>
            <a:pPr lvl="0"/>
            <a:r>
              <a:rPr lang="sv-SE"/>
              <a:t>2 rader</a:t>
            </a:r>
          </a:p>
        </p:txBody>
      </p:sp>
      <p:sp>
        <p:nvSpPr>
          <p:cNvPr id="25" name="Platshållare för text 11">
            <a:extLst>
              <a:ext uri="{FF2B5EF4-FFF2-40B4-BE49-F238E27FC236}">
                <a16:creationId xmlns:a16="http://schemas.microsoft.com/office/drawing/2014/main" id="{FFFEF200-B54D-49DA-BAE4-D12C2C35F06F}"/>
              </a:ext>
            </a:extLst>
          </p:cNvPr>
          <p:cNvSpPr>
            <a:spLocks noGrp="1"/>
          </p:cNvSpPr>
          <p:nvPr>
            <p:ph type="body" sz="quarter" idx="15" hasCustomPrompt="1"/>
          </p:nvPr>
        </p:nvSpPr>
        <p:spPr>
          <a:xfrm>
            <a:off x="4694256" y="1673860"/>
            <a:ext cx="3966324" cy="511200"/>
          </a:xfrm>
        </p:spPr>
        <p:txBody>
          <a:bodyPr anchor="b"/>
          <a:lstStyle>
            <a:lvl1pPr>
              <a:spcBef>
                <a:spcPct val="0"/>
              </a:spcBef>
              <a:spcAft>
                <a:spcPct val="0"/>
              </a:spcAft>
              <a:defRPr b="1" kern="0" cap="all" spc="200" baseline="0">
                <a:solidFill>
                  <a:schemeClr val="tx2"/>
                </a:solidFill>
                <a:latin typeface="+mj-lt"/>
              </a:defRPr>
            </a:lvl1pPr>
          </a:lstStyle>
          <a:p>
            <a:pPr lvl="0"/>
            <a:r>
              <a:rPr lang="sv-SE"/>
              <a:t>Underrubrik</a:t>
            </a:r>
          </a:p>
          <a:p>
            <a:pPr lvl="0"/>
            <a:r>
              <a:rPr lang="sv-SE"/>
              <a:t>2 rader</a:t>
            </a:r>
          </a:p>
        </p:txBody>
      </p:sp>
      <p:sp>
        <p:nvSpPr>
          <p:cNvPr id="26" name="Platshållare för text 19">
            <a:extLst>
              <a:ext uri="{FF2B5EF4-FFF2-40B4-BE49-F238E27FC236}">
                <a16:creationId xmlns:a16="http://schemas.microsoft.com/office/drawing/2014/main" id="{AD7B6BB3-2CF6-464D-B999-8C852A7D0D95}"/>
              </a:ext>
            </a:extLst>
          </p:cNvPr>
          <p:cNvSpPr>
            <a:spLocks noGrp="1"/>
          </p:cNvSpPr>
          <p:nvPr>
            <p:ph type="body" sz="quarter" idx="16" hasCustomPrompt="1"/>
          </p:nvPr>
        </p:nvSpPr>
        <p:spPr>
          <a:xfrm>
            <a:off x="457199" y="2291080"/>
            <a:ext cx="3966323" cy="2260600"/>
          </a:xfrm>
        </p:spPr>
        <p:txBody>
          <a:bodyPr/>
          <a:lstStyle>
            <a:lvl1pPr>
              <a:defRPr/>
            </a:lvl1pPr>
            <a:lvl2pPr>
              <a:defRPr/>
            </a:lvl2pPr>
            <a:lvl3pPr>
              <a:defRPr/>
            </a:lvl3pPr>
          </a:lstStyle>
          <a:p>
            <a:pPr lvl="0"/>
            <a:r>
              <a:rPr lang="sv-SE"/>
              <a:t>Text</a:t>
            </a:r>
          </a:p>
          <a:p>
            <a:pPr lvl="1"/>
            <a:r>
              <a:rPr lang="sv-SE"/>
              <a:t>Lista nivå ett</a:t>
            </a:r>
          </a:p>
          <a:p>
            <a:pPr lvl="2"/>
            <a:r>
              <a:rPr lang="sv-SE"/>
              <a:t>Lista nivå två</a:t>
            </a:r>
          </a:p>
        </p:txBody>
      </p:sp>
      <p:sp>
        <p:nvSpPr>
          <p:cNvPr id="27" name="Platshållare för text 19">
            <a:extLst>
              <a:ext uri="{FF2B5EF4-FFF2-40B4-BE49-F238E27FC236}">
                <a16:creationId xmlns:a16="http://schemas.microsoft.com/office/drawing/2014/main" id="{B8C57CD7-F3ED-4660-9F95-D647CA935D9B}"/>
              </a:ext>
            </a:extLst>
          </p:cNvPr>
          <p:cNvSpPr>
            <a:spLocks noGrp="1"/>
          </p:cNvSpPr>
          <p:nvPr>
            <p:ph type="body" sz="quarter" idx="17" hasCustomPrompt="1"/>
          </p:nvPr>
        </p:nvSpPr>
        <p:spPr>
          <a:xfrm>
            <a:off x="4688653" y="2291080"/>
            <a:ext cx="3966323" cy="2260600"/>
          </a:xfrm>
        </p:spPr>
        <p:txBody>
          <a:bodyPr/>
          <a:lstStyle/>
          <a:p>
            <a:pPr lvl="0"/>
            <a:r>
              <a:rPr lang="sv-SE"/>
              <a:t>Text</a:t>
            </a:r>
          </a:p>
          <a:p>
            <a:pPr lvl="1"/>
            <a:r>
              <a:rPr lang="sv-SE"/>
              <a:t>Lista nivå ett</a:t>
            </a:r>
          </a:p>
          <a:p>
            <a:pPr lvl="2"/>
            <a:r>
              <a:rPr lang="sv-SE"/>
              <a:t>Lista nivå två</a:t>
            </a:r>
          </a:p>
        </p:txBody>
      </p:sp>
      <p:sp>
        <p:nvSpPr>
          <p:cNvPr id="4" name="Platshållare för sidfot 3">
            <a:extLst>
              <a:ext uri="{FF2B5EF4-FFF2-40B4-BE49-F238E27FC236}">
                <a16:creationId xmlns:a16="http://schemas.microsoft.com/office/drawing/2014/main" id="{43E5837A-7308-4DE4-9E06-173ED1F7E7BC}"/>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69679F7-FCB3-4420-AC7F-6308410E5384}"/>
              </a:ext>
            </a:extLst>
          </p:cNvPr>
          <p:cNvSpPr>
            <a:spLocks noGrp="1"/>
          </p:cNvSpPr>
          <p:nvPr>
            <p:ph type="sldNum" sz="quarter" idx="19"/>
          </p:nvPr>
        </p:nvSpPr>
        <p:spPr/>
        <p:txBody>
          <a:bodyPr/>
          <a:lstStyle/>
          <a:p>
            <a:fld id="{0BCBA026-1F68-453E-9036-CC352B75EE63}" type="slidenum">
              <a:rPr lang="sv-SE" smtClean="0"/>
              <a:t>‹#›</a:t>
            </a:fld>
            <a:endParaRPr lang="sv-SE"/>
          </a:p>
        </p:txBody>
      </p:sp>
    </p:spTree>
    <p:extLst>
      <p:ext uri="{BB962C8B-B14F-4D97-AF65-F5344CB8AC3E}">
        <p14:creationId xmlns:p14="http://schemas.microsoft.com/office/powerpoint/2010/main" val="42131520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23560" y="1114091"/>
            <a:ext cx="8229600" cy="857250"/>
          </a:xfrm>
          <a:prstGeom prst="rect">
            <a:avLst/>
          </a:prstGeom>
        </p:spPr>
        <p:txBody>
          <a:bodyPr vert="horz" lIns="91440" tIns="45720" rIns="91440" bIns="45720" rtlCol="0" anchor="t">
            <a:noAutofit/>
          </a:bodyPr>
          <a:lstStyle/>
          <a:p>
            <a:r>
              <a:rPr lang="sv-SE"/>
              <a:t>Klicka här för att ändra format</a:t>
            </a:r>
          </a:p>
        </p:txBody>
      </p:sp>
      <p:pic>
        <p:nvPicPr>
          <p:cNvPr id="9" name="Bildobjekt 8" descr="Origo_Group_Logo_One_Line_50mm_Pos.ai"/>
          <p:cNvPicPr>
            <a:picLocks noChangeAspect="1"/>
          </p:cNvPicPr>
          <p:nvPr userDrawn="1"/>
        </p:nvPicPr>
        <p:blipFill>
          <a:blip r:embed="rId31">
            <a:extLst>
              <a:ext uri="{28A0092B-C50C-407E-A947-70E740481C1C}">
                <a14:useLocalDpi xmlns:a14="http://schemas.microsoft.com/office/drawing/2010/main"/>
              </a:ext>
            </a:extLst>
          </a:blip>
          <a:stretch>
            <a:fillRect/>
          </a:stretch>
        </p:blipFill>
        <p:spPr>
          <a:xfrm>
            <a:off x="8300660" y="273025"/>
            <a:ext cx="529015" cy="93136"/>
          </a:xfrm>
          <a:prstGeom prst="rect">
            <a:avLst/>
          </a:prstGeom>
        </p:spPr>
      </p:pic>
      <p:sp>
        <p:nvSpPr>
          <p:cNvPr id="10" name="Platshållare för text 9">
            <a:extLst>
              <a:ext uri="{FF2B5EF4-FFF2-40B4-BE49-F238E27FC236}">
                <a16:creationId xmlns:a16="http://schemas.microsoft.com/office/drawing/2014/main" id="{451E35F2-12D0-4106-B871-635471C8087D}"/>
              </a:ext>
            </a:extLst>
          </p:cNvPr>
          <p:cNvSpPr>
            <a:spLocks noGrp="1"/>
          </p:cNvSpPr>
          <p:nvPr>
            <p:ph type="body" idx="1"/>
          </p:nvPr>
        </p:nvSpPr>
        <p:spPr>
          <a:xfrm>
            <a:off x="423560" y="2990850"/>
            <a:ext cx="8229600" cy="1641474"/>
          </a:xfrm>
          <a:prstGeom prst="rect">
            <a:avLst/>
          </a:prstGeom>
        </p:spPr>
        <p:txBody>
          <a:bodyPr vert="horz" lIns="91440" tIns="45720" rIns="91440" bIns="45720" rtlCol="0">
            <a:noAutofit/>
          </a:bodyPr>
          <a:lstStyle/>
          <a:p>
            <a:pPr lvl="0"/>
            <a:r>
              <a:rPr lang="sv-SE"/>
              <a:t>Löptext</a:t>
            </a:r>
          </a:p>
          <a:p>
            <a:pPr lvl="1"/>
            <a:r>
              <a:rPr lang="sv-SE"/>
              <a:t>Lista nivå ett</a:t>
            </a:r>
          </a:p>
          <a:p>
            <a:pPr lvl="2"/>
            <a:r>
              <a:rPr lang="sv-SE"/>
              <a:t>Lista nivå två</a:t>
            </a:r>
          </a:p>
          <a:p>
            <a:pPr lvl="3"/>
            <a:r>
              <a:rPr lang="sv-SE"/>
              <a:t>Underrubrik</a:t>
            </a:r>
          </a:p>
          <a:p>
            <a:pPr lvl="4"/>
            <a:r>
              <a:rPr lang="sv-SE"/>
              <a:t>Ingress</a:t>
            </a:r>
          </a:p>
        </p:txBody>
      </p:sp>
      <p:sp>
        <p:nvSpPr>
          <p:cNvPr id="12" name="Platshållare för sidfot 11">
            <a:extLst>
              <a:ext uri="{FF2B5EF4-FFF2-40B4-BE49-F238E27FC236}">
                <a16:creationId xmlns:a16="http://schemas.microsoft.com/office/drawing/2014/main" id="{6155ACEA-7623-4BBE-8DEF-F909FE755E44}"/>
              </a:ext>
            </a:extLst>
          </p:cNvPr>
          <p:cNvSpPr>
            <a:spLocks noGrp="1"/>
          </p:cNvSpPr>
          <p:nvPr>
            <p:ph type="ftr" sz="quarter" idx="3"/>
          </p:nvPr>
        </p:nvSpPr>
        <p:spPr>
          <a:xfrm>
            <a:off x="423560" y="4767263"/>
            <a:ext cx="5691490" cy="274637"/>
          </a:xfrm>
          <a:prstGeom prst="rect">
            <a:avLst/>
          </a:prstGeom>
        </p:spPr>
        <p:txBody>
          <a:bodyPr vert="horz" lIns="91440" tIns="45720" rIns="91440" bIns="45720" rtlCol="0" anchor="b">
            <a:noAutofit/>
          </a:bodyPr>
          <a:lstStyle>
            <a:lvl1pPr algn="l">
              <a:defRPr sz="800">
                <a:solidFill>
                  <a:schemeClr val="tx2"/>
                </a:solidFill>
              </a:defRPr>
            </a:lvl1pPr>
          </a:lstStyle>
          <a:p>
            <a:endParaRPr lang="sv-SE"/>
          </a:p>
        </p:txBody>
      </p:sp>
      <p:sp>
        <p:nvSpPr>
          <p:cNvPr id="13" name="Platshållare för bildnummer 12">
            <a:extLst>
              <a:ext uri="{FF2B5EF4-FFF2-40B4-BE49-F238E27FC236}">
                <a16:creationId xmlns:a16="http://schemas.microsoft.com/office/drawing/2014/main" id="{E3B328F4-9E9A-43B1-BA8B-1BCAF802E7E6}"/>
              </a:ext>
            </a:extLst>
          </p:cNvPr>
          <p:cNvSpPr>
            <a:spLocks noGrp="1"/>
          </p:cNvSpPr>
          <p:nvPr>
            <p:ph type="sldNum" sz="quarter" idx="4"/>
          </p:nvPr>
        </p:nvSpPr>
        <p:spPr>
          <a:xfrm>
            <a:off x="6595760" y="4767263"/>
            <a:ext cx="2057400" cy="274637"/>
          </a:xfrm>
          <a:prstGeom prst="rect">
            <a:avLst/>
          </a:prstGeom>
        </p:spPr>
        <p:txBody>
          <a:bodyPr vert="horz" lIns="91440" tIns="45720" rIns="91440" bIns="45720" rtlCol="0" anchor="b">
            <a:noAutofit/>
          </a:bodyPr>
          <a:lstStyle>
            <a:lvl1pPr algn="r">
              <a:defRPr sz="800">
                <a:solidFill>
                  <a:schemeClr val="tx2"/>
                </a:solidFill>
              </a:defRPr>
            </a:lvl1pPr>
          </a:lstStyle>
          <a:p>
            <a:fld id="{0BCBA026-1F68-453E-9036-CC352B75EE63}" type="slidenum">
              <a:rPr lang="sv-SE" smtClean="0"/>
              <a:t>‹#›</a:t>
            </a:fld>
            <a:endParaRPr lang="sv-SE"/>
          </a:p>
        </p:txBody>
      </p:sp>
    </p:spTree>
    <p:extLst>
      <p:ext uri="{BB962C8B-B14F-4D97-AF65-F5344CB8AC3E}">
        <p14:creationId xmlns:p14="http://schemas.microsoft.com/office/powerpoint/2010/main" val="25759541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Lst>
  <p:transition/>
  <p:hf hdr="0" ftr="0" dt="0"/>
  <p:txStyles>
    <p:titleStyle>
      <a:lvl1pPr algn="l" defTabSz="457200" rtl="0" eaLnBrk="1" latinLnBrk="0" hangingPunct="1">
        <a:spcBef>
          <a:spcPct val="0"/>
        </a:spcBef>
        <a:buNone/>
        <a:defRPr sz="6000" kern="1200" spc="-120" baseline="0">
          <a:solidFill>
            <a:schemeClr val="accent1"/>
          </a:solidFill>
          <a:latin typeface="+mj-lt"/>
          <a:ea typeface="+mj-ea"/>
          <a:cs typeface="Roboto Slab Light"/>
        </a:defRPr>
      </a:lvl1pPr>
    </p:titleStyle>
    <p:bodyStyle>
      <a:lvl1pPr marL="0" indent="0" algn="l" defTabSz="457200" rtl="0" eaLnBrk="1" latinLnBrk="0" hangingPunct="1">
        <a:lnSpc>
          <a:spcPct val="110000"/>
        </a:lnSpc>
        <a:spcBef>
          <a:spcPts val="1500"/>
        </a:spcBef>
        <a:spcAft>
          <a:spcPct val="0"/>
        </a:spcAft>
        <a:buFont typeface="Arial"/>
        <a:buNone/>
        <a:defRPr lang="sv-SE" sz="1200" kern="0" cap="none" spc="0" baseline="0" smtClean="0">
          <a:solidFill>
            <a:schemeClr val="tx1"/>
          </a:solidFill>
          <a:latin typeface="+mn-lt"/>
          <a:ea typeface="Roboto Slab Bold" pitchFamily="2" charset="0"/>
          <a:cs typeface="Roboto Slab Bold" pitchFamily="2" charset="0"/>
        </a:defRPr>
      </a:lvl1pPr>
      <a:lvl2pPr marL="270000" indent="-234000" algn="l" defTabSz="457200" rtl="0" eaLnBrk="1" latinLnBrk="0" hangingPunct="1">
        <a:lnSpc>
          <a:spcPct val="110000"/>
        </a:lnSpc>
        <a:spcBef>
          <a:spcPts val="750"/>
        </a:spcBef>
        <a:buClr>
          <a:schemeClr val="accent1"/>
        </a:buClr>
        <a:buSzPct val="105000"/>
        <a:buFont typeface="Wingdings" panose="05000000000000000000" pitchFamily="2" charset="2"/>
        <a:buChar char="¡"/>
        <a:defRPr lang="sv-SE" sz="1200" kern="0" baseline="0" smtClean="0">
          <a:solidFill>
            <a:schemeClr val="tx1"/>
          </a:solidFill>
          <a:latin typeface="+mn-lt"/>
          <a:ea typeface="+mn-ea"/>
          <a:cs typeface="Roboto Light"/>
        </a:defRPr>
      </a:lvl2pPr>
      <a:lvl3pPr marL="432000" indent="-142875" algn="l" defTabSz="457200" rtl="0" eaLnBrk="1" latinLnBrk="0" hangingPunct="1">
        <a:lnSpc>
          <a:spcPct val="110000"/>
        </a:lnSpc>
        <a:spcBef>
          <a:spcPts val="500"/>
        </a:spcBef>
        <a:buClr>
          <a:schemeClr val="tx2"/>
        </a:buClr>
        <a:buSzTx/>
        <a:buFont typeface="Arial" panose="020B0604020202020204" pitchFamily="34" charset="0"/>
        <a:buChar char="•"/>
        <a:defRPr lang="sv-SE" sz="1200" kern="0" baseline="0" smtClean="0">
          <a:solidFill>
            <a:schemeClr val="tx1"/>
          </a:solidFill>
          <a:latin typeface="+mn-lt"/>
          <a:ea typeface="+mn-ea"/>
          <a:cs typeface="Roboto Light"/>
        </a:defRPr>
      </a:lvl3pPr>
      <a:lvl4pPr marL="0" indent="0" algn="l" defTabSz="457200" rtl="0" eaLnBrk="1" latinLnBrk="0" hangingPunct="1">
        <a:lnSpc>
          <a:spcPct val="110000"/>
        </a:lnSpc>
        <a:spcBef>
          <a:spcPts val="1750"/>
        </a:spcBef>
        <a:spcAft>
          <a:spcPct val="0"/>
        </a:spcAft>
        <a:buClr>
          <a:schemeClr val="tx2"/>
        </a:buClr>
        <a:buSzPct val="125000"/>
        <a:buFont typeface="Arial" panose="020B0604020202020204" pitchFamily="34" charset="0"/>
        <a:buNone/>
        <a:defRPr lang="sv-SE" sz="1200" b="1" kern="0" cap="all" spc="200" baseline="0" smtClean="0">
          <a:solidFill>
            <a:schemeClr val="tx2"/>
          </a:solidFill>
          <a:latin typeface="+mj-lt"/>
          <a:ea typeface="Roboto Slab Bold" pitchFamily="2" charset="0"/>
          <a:cs typeface="Roboto Slab Bold" pitchFamily="2" charset="0"/>
        </a:defRPr>
      </a:lvl4pPr>
      <a:lvl5pPr marL="0" indent="0" algn="l" defTabSz="457200" rtl="0" eaLnBrk="1" latinLnBrk="0" hangingPunct="1">
        <a:lnSpc>
          <a:spcPct val="110000"/>
        </a:lnSpc>
        <a:spcBef>
          <a:spcPts val="1500"/>
        </a:spcBef>
        <a:buFont typeface="Arial"/>
        <a:buNone/>
        <a:defRPr lang="sv-SE" sz="1800" kern="1200" baseline="0">
          <a:solidFill>
            <a:schemeClr val="tx1"/>
          </a:solidFill>
          <a:latin typeface="+mn-lt"/>
          <a:ea typeface="Roboto Bold" panose="02000000000000000000" pitchFamily="2" charset="0"/>
          <a:cs typeface="Roboto Bold"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text, spegel, järnvägstunnel, hål&#10;&#10;Automatiskt genererad beskrivning">
            <a:extLst>
              <a:ext uri="{FF2B5EF4-FFF2-40B4-BE49-F238E27FC236}">
                <a16:creationId xmlns:a16="http://schemas.microsoft.com/office/drawing/2014/main" id="{1CE3ADBE-6E33-477F-857A-75E40748668C}"/>
              </a:ext>
            </a:extLst>
          </p:cNvPr>
          <p:cNvPicPr>
            <a:picLocks noGrp="1" noChangeAspect="1"/>
          </p:cNvPicPr>
          <p:nvPr>
            <p:ph type="pic" sz="quarter" idx="10"/>
          </p:nvPr>
        </p:nvPicPr>
        <p:blipFill>
          <a:blip r:embed="rId2"/>
          <a:srcRect/>
          <a:stretch>
            <a:fillRect/>
          </a:stretch>
        </p:blipFill>
        <p:spPr/>
      </p:pic>
      <p:sp>
        <p:nvSpPr>
          <p:cNvPr id="4" name="Rubrik 3">
            <a:extLst>
              <a:ext uri="{FF2B5EF4-FFF2-40B4-BE49-F238E27FC236}">
                <a16:creationId xmlns:a16="http://schemas.microsoft.com/office/drawing/2014/main" id="{1E7A88E3-DAD4-41D2-ADFC-D542E96EBC06}"/>
              </a:ext>
            </a:extLst>
          </p:cNvPr>
          <p:cNvSpPr>
            <a:spLocks noGrp="1"/>
          </p:cNvSpPr>
          <p:nvPr>
            <p:ph type="title"/>
          </p:nvPr>
        </p:nvSpPr>
        <p:spPr>
          <a:xfrm>
            <a:off x="2438400" y="1591908"/>
            <a:ext cx="4267200" cy="727075"/>
          </a:xfrm>
        </p:spPr>
        <p:txBody>
          <a:bodyPr/>
          <a:lstStyle/>
          <a:p>
            <a:r>
              <a:rPr lang="sv-SE"/>
              <a:t>Svenska skidförbundet</a:t>
            </a:r>
          </a:p>
        </p:txBody>
      </p:sp>
      <p:sp>
        <p:nvSpPr>
          <p:cNvPr id="7" name="Rubrik 3">
            <a:extLst>
              <a:ext uri="{FF2B5EF4-FFF2-40B4-BE49-F238E27FC236}">
                <a16:creationId xmlns:a16="http://schemas.microsoft.com/office/drawing/2014/main" id="{18A49C1E-2C8A-4D65-991C-7B3AB64C93B5}"/>
              </a:ext>
            </a:extLst>
          </p:cNvPr>
          <p:cNvSpPr txBox="1"/>
          <p:nvPr/>
        </p:nvSpPr>
        <p:spPr>
          <a:xfrm>
            <a:off x="2437672" y="2323387"/>
            <a:ext cx="4267200" cy="604091"/>
          </a:xfrm>
          <a:prstGeom prst="rect">
            <a:avLst/>
          </a:prstGeom>
        </p:spPr>
        <p:txBody>
          <a:bodyPr vert="horz" lIns="91440" tIns="45720" rIns="91440" bIns="45720" rtlCol="0" anchor="b">
            <a:noAutofit/>
          </a:bodyPr>
          <a:lstStyle>
            <a:lvl1pPr marL="0" indent="0" algn="ctr" defTabSz="457200" rtl="0" eaLnBrk="1" fontAlgn="base" latinLnBrk="0" hangingPunct="1">
              <a:spcBef>
                <a:spcPts val="1000"/>
              </a:spcBef>
              <a:spcAft>
                <a:spcPts val="1000"/>
              </a:spcAft>
              <a:buFont typeface="Arial"/>
              <a:buNone/>
              <a:defRPr lang="sv-SE" sz="3200" kern="1200" spc="0" baseline="0">
                <a:solidFill>
                  <a:schemeClr val="tx1"/>
                </a:solidFill>
                <a:latin typeface="+mj-lt"/>
                <a:ea typeface="+mj-ea"/>
                <a:cs typeface="Roboto Slab Light"/>
              </a:defRPr>
            </a:lvl1pPr>
          </a:lstStyle>
          <a:p>
            <a:r>
              <a:rPr lang="sv-SE" sz="1800" b="1" dirty="0"/>
              <a:t>Ungdomsenkät</a:t>
            </a:r>
          </a:p>
        </p:txBody>
      </p:sp>
      <p:sp>
        <p:nvSpPr>
          <p:cNvPr id="8" name="Platshållare för text 2">
            <a:extLst>
              <a:ext uri="{FF2B5EF4-FFF2-40B4-BE49-F238E27FC236}">
                <a16:creationId xmlns:a16="http://schemas.microsoft.com/office/drawing/2014/main" id="{E2C39D5D-6B45-464E-A911-3E1057A5609E}"/>
              </a:ext>
            </a:extLst>
          </p:cNvPr>
          <p:cNvSpPr txBox="1"/>
          <p:nvPr/>
        </p:nvSpPr>
        <p:spPr>
          <a:xfrm>
            <a:off x="2439856" y="3168314"/>
            <a:ext cx="4265744" cy="375285"/>
          </a:xfrm>
          <a:prstGeom prst="rect">
            <a:avLst/>
          </a:prstGeom>
        </p:spPr>
        <p:txBody>
          <a:bodyPr vert="horz" lIns="91440" tIns="45720" rIns="91440" bIns="45720" rtlCol="0" anchor="t">
            <a:noAutofit/>
          </a:bodyPr>
          <a:lstStyle>
            <a:lvl1pPr marL="0" indent="0" algn="ctr" defTabSz="457200" rtl="0" eaLnBrk="1" latinLnBrk="0" hangingPunct="1">
              <a:lnSpc>
                <a:spcPct val="110000"/>
              </a:lnSpc>
              <a:spcBef>
                <a:spcPts val="200"/>
              </a:spcBef>
              <a:spcAft>
                <a:spcPct val="0"/>
              </a:spcAft>
              <a:buFont typeface="Arial"/>
              <a:buNone/>
              <a:tabLst>
                <a:tab pos="2873375" algn="l"/>
              </a:tabLst>
              <a:defRPr lang="sv-SE" sz="800" b="1" kern="0" cap="all" spc="200" baseline="0" smtClean="0">
                <a:solidFill>
                  <a:schemeClr val="tx2"/>
                </a:solidFill>
                <a:latin typeface="+mj-lt"/>
                <a:ea typeface="Roboto Slab Bold" pitchFamily="2" charset="0"/>
                <a:cs typeface="Roboto Slab Bold" pitchFamily="2" charset="0"/>
              </a:defRPr>
            </a:lvl1pPr>
            <a:lvl2pPr marL="457200" indent="0" algn="l" defTabSz="457200" rtl="0" eaLnBrk="1" latinLnBrk="0" hangingPunct="1">
              <a:lnSpc>
                <a:spcPct val="110000"/>
              </a:lnSpc>
              <a:spcBef>
                <a:spcPct val="0"/>
              </a:spcBef>
              <a:spcAft>
                <a:spcPts val="1000"/>
              </a:spcAft>
              <a:buClr>
                <a:schemeClr val="accent1"/>
              </a:buClr>
              <a:buSzPct val="105000"/>
              <a:buFont typeface="Wingdings" panose="05000000000000000000" pitchFamily="2" charset="2"/>
              <a:buNone/>
              <a:tabLst>
                <a:tab pos="2873375" algn="l"/>
              </a:tabLst>
              <a:defRPr lang="sv-SE" sz="1800" kern="1200" baseline="0">
                <a:solidFill>
                  <a:schemeClr val="tx1">
                    <a:tint val="75000"/>
                  </a:schemeClr>
                </a:solidFill>
                <a:latin typeface="+mn-lt"/>
                <a:ea typeface="+mn-ea"/>
                <a:cs typeface="Roboto Light"/>
              </a:defRPr>
            </a:lvl2pPr>
            <a:lvl3pPr marL="914400" indent="0" algn="l" defTabSz="457200" rtl="0" eaLnBrk="1" latinLnBrk="0" hangingPunct="1">
              <a:lnSpc>
                <a:spcPct val="110000"/>
              </a:lnSpc>
              <a:spcBef>
                <a:spcPct val="0"/>
              </a:spcBef>
              <a:spcAft>
                <a:spcPts val="500"/>
              </a:spcAft>
              <a:buClr>
                <a:schemeClr val="tx2"/>
              </a:buClr>
              <a:buSzPct val="125000"/>
              <a:buFont typeface="Arial" panose="020B0604020202020204" pitchFamily="34" charset="0"/>
              <a:buNone/>
              <a:tabLst>
                <a:tab pos="2873375" algn="l"/>
              </a:tabLst>
              <a:defRPr lang="sv-SE" sz="1600" kern="1200" baseline="0">
                <a:solidFill>
                  <a:schemeClr val="tx1">
                    <a:tint val="75000"/>
                  </a:schemeClr>
                </a:solidFill>
                <a:latin typeface="+mn-lt"/>
                <a:ea typeface="+mn-ea"/>
                <a:cs typeface="Roboto Light"/>
              </a:defRPr>
            </a:lvl3pPr>
            <a:lvl4pPr marL="1371600" indent="0" algn="l" defTabSz="457200" rtl="0" eaLnBrk="1" latinLnBrk="0" hangingPunct="1">
              <a:lnSpc>
                <a:spcPct val="100000"/>
              </a:lnSpc>
              <a:spcBef>
                <a:spcPts val="1000"/>
              </a:spcBef>
              <a:spcAft>
                <a:spcPts val="500"/>
              </a:spcAft>
              <a:buClr>
                <a:schemeClr val="tx2"/>
              </a:buClr>
              <a:buSzPct val="125000"/>
              <a:buFont typeface="Arial" panose="020B0604020202020204" pitchFamily="34" charset="0"/>
              <a:buNone/>
              <a:tabLst>
                <a:tab pos="2873375" algn="l"/>
              </a:tabLst>
              <a:defRPr lang="sv-SE" sz="1400" b="1" kern="0" cap="all" spc="160" baseline="0">
                <a:solidFill>
                  <a:schemeClr val="tx1">
                    <a:tint val="75000"/>
                  </a:schemeClr>
                </a:solidFill>
                <a:latin typeface="+mj-lt"/>
                <a:ea typeface="Roboto Slab Bold" pitchFamily="2" charset="0"/>
                <a:cs typeface="Roboto Slab Bold" pitchFamily="2" charset="0"/>
              </a:defRPr>
            </a:lvl4pPr>
            <a:lvl5pPr marL="1828800" indent="0" algn="l" defTabSz="457200" rtl="0" eaLnBrk="1" latinLnBrk="0" hangingPunct="1">
              <a:lnSpc>
                <a:spcPct val="110000"/>
              </a:lnSpc>
              <a:spcBef>
                <a:spcPct val="0"/>
              </a:spcBef>
              <a:spcAft>
                <a:spcPts val="1000"/>
              </a:spcAft>
              <a:buFont typeface="Arial"/>
              <a:buNone/>
              <a:tabLst>
                <a:tab pos="2873375" algn="l"/>
              </a:tabLst>
              <a:defRPr lang="sv-SE" sz="1400" kern="1200" baseline="0">
                <a:solidFill>
                  <a:schemeClr val="tx1">
                    <a:tint val="75000"/>
                  </a:schemeClr>
                </a:solidFill>
                <a:latin typeface="+mn-lt"/>
                <a:ea typeface="Roboto Bold" panose="02000000000000000000" pitchFamily="2" charset="0"/>
                <a:cs typeface="Roboto Bold" panose="02000000000000000000" pitchFamily="2"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sv-SE" dirty="0"/>
              <a:t>2024</a:t>
            </a:r>
          </a:p>
        </p:txBody>
      </p:sp>
    </p:spTree>
    <p:extLst>
      <p:ext uri="{BB962C8B-B14F-4D97-AF65-F5344CB8AC3E}">
        <p14:creationId xmlns:p14="http://schemas.microsoft.com/office/powerpoint/2010/main" val="19318786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Om respondenterna</a:t>
            </a:r>
          </a:p>
        </p:txBody>
      </p:sp>
      <p:sp>
        <p:nvSpPr>
          <p:cNvPr id="3" name="New shape"/>
          <p:cNvSpPr/>
          <p:nvPr/>
        </p:nvSpPr>
        <p:spPr>
          <a:xfrm>
            <a:off x="6202468" y="3840480"/>
            <a:ext cx="27432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6202468" y="4081780"/>
            <a:ext cx="27432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8" name="New shape"/>
          <p:cNvSpPr/>
          <p:nvPr/>
        </p:nvSpPr>
        <p:spPr>
          <a:xfrm>
            <a:off x="4597400" y="4419600"/>
            <a:ext cx="35687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1" name="New shape"/>
          <p:cNvSpPr/>
          <p:nvPr/>
        </p:nvSpPr>
        <p:spPr>
          <a:xfrm>
            <a:off x="952500" y="4127500"/>
            <a:ext cx="35687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20" name="New shape">
            <a:extLst>
              <a:ext uri="{FF2B5EF4-FFF2-40B4-BE49-F238E27FC236}">
                <a16:creationId xmlns:a16="http://schemas.microsoft.com/office/drawing/2014/main" id="{31E57598-E418-485A-A58B-3A2FEC0C8581}"/>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p>
        </p:txBody>
      </p:sp>
      <p:graphicFrame>
        <p:nvGraphicFramePr>
          <p:cNvPr id="7" name="ChartObject">
            <a:extLst>
              <a:ext uri="{FF2B5EF4-FFF2-40B4-BE49-F238E27FC236}">
                <a16:creationId xmlns:a16="http://schemas.microsoft.com/office/drawing/2014/main" id="{D18D7457-3B55-9060-8261-7FF5D32E06AB}"/>
              </a:ext>
            </a:extLst>
          </p:cNvPr>
          <p:cNvGraphicFramePr/>
          <p:nvPr>
            <p:extLst>
              <p:ext uri="{D42A27DB-BD31-4B8C-83A1-F6EECF244321}">
                <p14:modId xmlns:p14="http://schemas.microsoft.com/office/powerpoint/2010/main" val="2764696524"/>
              </p:ext>
            </p:extLst>
          </p:nvPr>
        </p:nvGraphicFramePr>
        <p:xfrm>
          <a:off x="2463800" y="838200"/>
          <a:ext cx="4203700" cy="195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Object">
            <a:extLst>
              <a:ext uri="{FF2B5EF4-FFF2-40B4-BE49-F238E27FC236}">
                <a16:creationId xmlns:a16="http://schemas.microsoft.com/office/drawing/2014/main" id="{86876509-8C79-90F7-0784-EFE7CAB04527}"/>
              </a:ext>
            </a:extLst>
          </p:cNvPr>
          <p:cNvGraphicFramePr/>
          <p:nvPr>
            <p:extLst>
              <p:ext uri="{D42A27DB-BD31-4B8C-83A1-F6EECF244321}">
                <p14:modId xmlns:p14="http://schemas.microsoft.com/office/powerpoint/2010/main" val="3769998327"/>
              </p:ext>
            </p:extLst>
          </p:nvPr>
        </p:nvGraphicFramePr>
        <p:xfrm>
          <a:off x="673100" y="2794000"/>
          <a:ext cx="7035800" cy="203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44469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himmel, utomhus, mark&#10;&#10;Automatiskt genererad beskrivning">
            <a:extLst>
              <a:ext uri="{FF2B5EF4-FFF2-40B4-BE49-F238E27FC236}">
                <a16:creationId xmlns:a16="http://schemas.microsoft.com/office/drawing/2014/main" id="{F2A8352D-C6B7-4573-8E6A-59FEBDBD1765}"/>
              </a:ext>
            </a:extLst>
          </p:cNvPr>
          <p:cNvPicPr>
            <a:picLocks noGrp="1" noChangeAspect="1"/>
          </p:cNvPicPr>
          <p:nvPr>
            <p:ph type="pic" sz="quarter" idx="10"/>
          </p:nvPr>
        </p:nvPicPr>
        <p:blipFill>
          <a:blip r:embed="rId2"/>
          <a:srcRect/>
          <a:stretch>
            <a:fillRect/>
          </a:stretch>
        </p:blipFill>
        <p:spPr>
          <a:xfrm>
            <a:off x="0" y="0"/>
            <a:ext cx="9318171" cy="5241471"/>
          </a:xfrm>
        </p:spPr>
      </p:pic>
      <p:sp>
        <p:nvSpPr>
          <p:cNvPr id="3" name="Rubrik 2">
            <a:extLst>
              <a:ext uri="{FF2B5EF4-FFF2-40B4-BE49-F238E27FC236}">
                <a16:creationId xmlns:a16="http://schemas.microsoft.com/office/drawing/2014/main" id="{778F6F9B-5F1D-4948-A342-B23FD8A6DBA5}"/>
              </a:ext>
            </a:extLst>
          </p:cNvPr>
          <p:cNvSpPr>
            <a:spLocks noGrp="1"/>
          </p:cNvSpPr>
          <p:nvPr>
            <p:ph type="title"/>
          </p:nvPr>
        </p:nvSpPr>
        <p:spPr/>
        <p:txBody>
          <a:bodyPr/>
          <a:lstStyle/>
          <a:p>
            <a:r>
              <a:rPr lang="sv-SE" dirty="0">
                <a:solidFill>
                  <a:srgbClr val="88E8E0"/>
                </a:solidFill>
              </a:rPr>
              <a:t>Resultat</a:t>
            </a:r>
          </a:p>
        </p:txBody>
      </p:sp>
    </p:spTree>
    <p:extLst>
      <p:ext uri="{BB962C8B-B14F-4D97-AF65-F5344CB8AC3E}">
        <p14:creationId xmlns:p14="http://schemas.microsoft.com/office/powerpoint/2010/main" val="138925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Vilken är din favorittävlingsdisciplin?</a:t>
            </a:r>
          </a:p>
        </p:txBody>
      </p:sp>
      <p:sp>
        <p:nvSpPr>
          <p:cNvPr id="3" name="New shape"/>
          <p:cNvSpPr/>
          <p:nvPr/>
        </p:nvSpPr>
        <p:spPr>
          <a:xfrm>
            <a:off x="1282700" y="1346200"/>
            <a:ext cx="65659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1282700" y="4203700"/>
            <a:ext cx="65659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8" name="ChartObject">
            <a:extLst>
              <a:ext uri="{FF2B5EF4-FFF2-40B4-BE49-F238E27FC236}">
                <a16:creationId xmlns:a16="http://schemas.microsoft.com/office/drawing/2014/main" id="{2278325A-3CA4-A65B-5412-CCF9B03E6F20}"/>
              </a:ext>
            </a:extLst>
          </p:cNvPr>
          <p:cNvGraphicFramePr/>
          <p:nvPr>
            <p:extLst>
              <p:ext uri="{D42A27DB-BD31-4B8C-83A1-F6EECF244321}">
                <p14:modId xmlns:p14="http://schemas.microsoft.com/office/powerpoint/2010/main" val="2273955176"/>
              </p:ext>
            </p:extLst>
          </p:nvPr>
        </p:nvGraphicFramePr>
        <p:xfrm>
          <a:off x="1104900" y="1067766"/>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a:extLst>
              <a:ext uri="{FF2B5EF4-FFF2-40B4-BE49-F238E27FC236}">
                <a16:creationId xmlns:a16="http://schemas.microsoft.com/office/drawing/2014/main" id="{5B27AE50-9B97-2BAA-A76D-F095765F80B3}"/>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spTree>
    <p:extLst>
      <p:ext uri="{BB962C8B-B14F-4D97-AF65-F5344CB8AC3E}">
        <p14:creationId xmlns:p14="http://schemas.microsoft.com/office/powerpoint/2010/main" val="3475271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Finns det någon av de nuvarande tävlingsformerna som du skulle vilja åka mer av?</a:t>
            </a:r>
          </a:p>
        </p:txBody>
      </p:sp>
      <p:sp>
        <p:nvSpPr>
          <p:cNvPr id="3" name="New shape"/>
          <p:cNvSpPr/>
          <p:nvPr/>
        </p:nvSpPr>
        <p:spPr>
          <a:xfrm>
            <a:off x="1282700" y="1346200"/>
            <a:ext cx="65659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1282700" y="4203700"/>
            <a:ext cx="65659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8" name="ChartObject">
            <a:extLst>
              <a:ext uri="{FF2B5EF4-FFF2-40B4-BE49-F238E27FC236}">
                <a16:creationId xmlns:a16="http://schemas.microsoft.com/office/drawing/2014/main" id="{D5BF2DD6-B2B9-59C6-6F63-C52D7A5C3F1C}"/>
              </a:ext>
            </a:extLst>
          </p:cNvPr>
          <p:cNvGraphicFramePr/>
          <p:nvPr>
            <p:extLst>
              <p:ext uri="{D42A27DB-BD31-4B8C-83A1-F6EECF244321}">
                <p14:modId xmlns:p14="http://schemas.microsoft.com/office/powerpoint/2010/main" val="4273763940"/>
              </p:ext>
            </p:extLst>
          </p:nvPr>
        </p:nvGraphicFramePr>
        <p:xfrm>
          <a:off x="1104900" y="1168400"/>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a:extLst>
              <a:ext uri="{FF2B5EF4-FFF2-40B4-BE49-F238E27FC236}">
                <a16:creationId xmlns:a16="http://schemas.microsoft.com/office/drawing/2014/main" id="{1A4A3465-B492-F259-89C7-4600AF0AC311}"/>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spTree>
    <p:extLst>
      <p:ext uri="{BB962C8B-B14F-4D97-AF65-F5344CB8AC3E}">
        <p14:creationId xmlns:p14="http://schemas.microsoft.com/office/powerpoint/2010/main" val="3475271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2400" dirty="0">
                <a:solidFill>
                  <a:srgbClr val="624764"/>
                </a:solidFill>
                <a:latin typeface="arial"/>
              </a:rPr>
              <a:t>Finns det någon av de nuvarande tävlingsformerna som du inte gillar? Flera svar möjliga</a:t>
            </a:r>
            <a:endParaRPr sz="2400" dirty="0">
              <a:solidFill>
                <a:srgbClr val="624764"/>
              </a:solidFill>
              <a:latin typeface="arial"/>
            </a:endParaRPr>
          </a:p>
        </p:txBody>
      </p:sp>
      <p:sp>
        <p:nvSpPr>
          <p:cNvPr id="3" name="New shape"/>
          <p:cNvSpPr/>
          <p:nvPr/>
        </p:nvSpPr>
        <p:spPr>
          <a:xfrm>
            <a:off x="1282700" y="1346200"/>
            <a:ext cx="65659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1282700" y="4203700"/>
            <a:ext cx="65659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7" name="ChartObject">
            <a:extLst>
              <a:ext uri="{FF2B5EF4-FFF2-40B4-BE49-F238E27FC236}">
                <a16:creationId xmlns:a16="http://schemas.microsoft.com/office/drawing/2014/main" id="{67B24803-5AD1-648F-F549-5F9238582905}"/>
              </a:ext>
            </a:extLst>
          </p:cNvPr>
          <p:cNvGraphicFramePr/>
          <p:nvPr>
            <p:extLst>
              <p:ext uri="{D42A27DB-BD31-4B8C-83A1-F6EECF244321}">
                <p14:modId xmlns:p14="http://schemas.microsoft.com/office/powerpoint/2010/main" val="2066417803"/>
              </p:ext>
            </p:extLst>
          </p:nvPr>
        </p:nvGraphicFramePr>
        <p:xfrm>
          <a:off x="1104900" y="1174066"/>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New shape">
            <a:extLst>
              <a:ext uri="{FF2B5EF4-FFF2-40B4-BE49-F238E27FC236}">
                <a16:creationId xmlns:a16="http://schemas.microsoft.com/office/drawing/2014/main" id="{67F476BD-97AF-C662-1B5B-0A65C1B20937}"/>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spTree>
    <p:extLst>
      <p:ext uri="{BB962C8B-B14F-4D97-AF65-F5344CB8AC3E}">
        <p14:creationId xmlns:p14="http://schemas.microsoft.com/office/powerpoint/2010/main" val="21826403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Tycker du det är viktigt att behålla både klassisk och skejt-teknik i framtiden?</a:t>
            </a:r>
          </a:p>
        </p:txBody>
      </p:sp>
      <p:sp>
        <p:nvSpPr>
          <p:cNvPr id="3" name="New shape"/>
          <p:cNvSpPr/>
          <p:nvPr/>
        </p:nvSpPr>
        <p:spPr>
          <a:xfrm>
            <a:off x="1282700" y="1638300"/>
            <a:ext cx="65659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1282700" y="3594100"/>
            <a:ext cx="65659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8" name="ChartObject">
            <a:extLst>
              <a:ext uri="{FF2B5EF4-FFF2-40B4-BE49-F238E27FC236}">
                <a16:creationId xmlns:a16="http://schemas.microsoft.com/office/drawing/2014/main" id="{B33683B7-214D-2E23-D665-06C35C0DD43D}"/>
              </a:ext>
            </a:extLst>
          </p:cNvPr>
          <p:cNvGraphicFramePr/>
          <p:nvPr>
            <p:extLst>
              <p:ext uri="{D42A27DB-BD31-4B8C-83A1-F6EECF244321}">
                <p14:modId xmlns:p14="http://schemas.microsoft.com/office/powerpoint/2010/main" val="2169250986"/>
              </p:ext>
            </p:extLst>
          </p:nvPr>
        </p:nvGraphicFramePr>
        <p:xfrm>
          <a:off x="1054100" y="1168400"/>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a:extLst>
              <a:ext uri="{FF2B5EF4-FFF2-40B4-BE49-F238E27FC236}">
                <a16:creationId xmlns:a16="http://schemas.microsoft.com/office/drawing/2014/main" id="{BA555041-3EE1-2D74-95A7-ED6835F4A56A}"/>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spTree>
    <p:extLst>
      <p:ext uri="{BB962C8B-B14F-4D97-AF65-F5344CB8AC3E}">
        <p14:creationId xmlns:p14="http://schemas.microsoft.com/office/powerpoint/2010/main" val="3475271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dirty="0" err="1">
                <a:solidFill>
                  <a:srgbClr val="624764"/>
                </a:solidFill>
                <a:latin typeface="arial"/>
              </a:rPr>
              <a:t>Hur</a:t>
            </a:r>
            <a:r>
              <a:rPr sz="2400" dirty="0">
                <a:solidFill>
                  <a:srgbClr val="624764"/>
                </a:solidFill>
                <a:latin typeface="arial"/>
              </a:rPr>
              <a:t> </a:t>
            </a:r>
            <a:r>
              <a:rPr sz="2400" dirty="0" err="1">
                <a:solidFill>
                  <a:srgbClr val="624764"/>
                </a:solidFill>
                <a:latin typeface="arial"/>
              </a:rPr>
              <a:t>många</a:t>
            </a:r>
            <a:r>
              <a:rPr sz="2400" dirty="0">
                <a:solidFill>
                  <a:srgbClr val="624764"/>
                </a:solidFill>
                <a:latin typeface="arial"/>
              </a:rPr>
              <a:t> </a:t>
            </a:r>
            <a:r>
              <a:rPr sz="2400" dirty="0" err="1">
                <a:solidFill>
                  <a:srgbClr val="624764"/>
                </a:solidFill>
                <a:latin typeface="arial"/>
              </a:rPr>
              <a:t>timmar</a:t>
            </a:r>
            <a:r>
              <a:rPr sz="2400" dirty="0">
                <a:solidFill>
                  <a:srgbClr val="624764"/>
                </a:solidFill>
                <a:latin typeface="arial"/>
              </a:rPr>
              <a:t> </a:t>
            </a:r>
            <a:r>
              <a:rPr sz="2400" dirty="0" err="1">
                <a:solidFill>
                  <a:srgbClr val="624764"/>
                </a:solidFill>
                <a:latin typeface="arial"/>
              </a:rPr>
              <a:t>tränar</a:t>
            </a:r>
            <a:r>
              <a:rPr sz="2400" dirty="0">
                <a:solidFill>
                  <a:srgbClr val="624764"/>
                </a:solidFill>
                <a:latin typeface="arial"/>
              </a:rPr>
              <a:t> du </a:t>
            </a:r>
            <a:r>
              <a:rPr sz="2400" dirty="0" err="1">
                <a:solidFill>
                  <a:srgbClr val="624764"/>
                </a:solidFill>
                <a:latin typeface="arial"/>
              </a:rPr>
              <a:t>längdskidor</a:t>
            </a:r>
            <a:r>
              <a:rPr sz="2400" dirty="0">
                <a:solidFill>
                  <a:srgbClr val="624764"/>
                </a:solidFill>
                <a:latin typeface="arial"/>
              </a:rPr>
              <a:t> </a:t>
            </a:r>
            <a:r>
              <a:rPr sz="2400" dirty="0" err="1">
                <a:solidFill>
                  <a:srgbClr val="624764"/>
                </a:solidFill>
                <a:latin typeface="arial"/>
              </a:rPr>
              <a:t>i</a:t>
            </a:r>
            <a:r>
              <a:rPr sz="2400" dirty="0">
                <a:solidFill>
                  <a:srgbClr val="624764"/>
                </a:solidFill>
                <a:latin typeface="arial"/>
              </a:rPr>
              <a:t> </a:t>
            </a:r>
            <a:r>
              <a:rPr sz="2400" dirty="0" err="1">
                <a:solidFill>
                  <a:srgbClr val="624764"/>
                </a:solidFill>
                <a:latin typeface="arial"/>
              </a:rPr>
              <a:t>genomsnitt</a:t>
            </a:r>
            <a:r>
              <a:rPr sz="2400" dirty="0">
                <a:solidFill>
                  <a:srgbClr val="624764"/>
                </a:solidFill>
                <a:latin typeface="arial"/>
              </a:rPr>
              <a:t> per </a:t>
            </a:r>
            <a:r>
              <a:rPr sz="2400" dirty="0" err="1">
                <a:solidFill>
                  <a:srgbClr val="624764"/>
                </a:solidFill>
                <a:latin typeface="arial"/>
              </a:rPr>
              <a:t>vecka</a:t>
            </a:r>
            <a:r>
              <a:rPr sz="2400" dirty="0">
                <a:solidFill>
                  <a:srgbClr val="624764"/>
                </a:solidFill>
                <a:latin typeface="arial"/>
              </a:rPr>
              <a:t>?</a:t>
            </a:r>
            <a:r>
              <a:rPr lang="sv-SE" sz="2400" dirty="0">
                <a:solidFill>
                  <a:srgbClr val="624764"/>
                </a:solidFill>
                <a:latin typeface="arial"/>
              </a:rPr>
              <a:t> </a:t>
            </a:r>
            <a:endParaRPr sz="2400" dirty="0">
              <a:solidFill>
                <a:srgbClr val="624764"/>
              </a:solidFill>
              <a:latin typeface="arial"/>
            </a:endParaRPr>
          </a:p>
        </p:txBody>
      </p:sp>
      <p:sp>
        <p:nvSpPr>
          <p:cNvPr id="3" name="New shape"/>
          <p:cNvSpPr/>
          <p:nvPr/>
        </p:nvSpPr>
        <p:spPr>
          <a:xfrm>
            <a:off x="1714500" y="1638300"/>
            <a:ext cx="5892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1714500" y="3594100"/>
            <a:ext cx="5892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4" name="ChartObject">
            <a:extLst>
              <a:ext uri="{FF2B5EF4-FFF2-40B4-BE49-F238E27FC236}">
                <a16:creationId xmlns:a16="http://schemas.microsoft.com/office/drawing/2014/main" id="{B17973B5-F805-16CE-A448-753789E61638}"/>
              </a:ext>
            </a:extLst>
          </p:cNvPr>
          <p:cNvGraphicFramePr/>
          <p:nvPr>
            <p:extLst>
              <p:ext uri="{D42A27DB-BD31-4B8C-83A1-F6EECF244321}">
                <p14:modId xmlns:p14="http://schemas.microsoft.com/office/powerpoint/2010/main" val="2717030148"/>
              </p:ext>
            </p:extLst>
          </p:nvPr>
        </p:nvGraphicFramePr>
        <p:xfrm>
          <a:off x="1143000" y="1168400"/>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a:extLst>
              <a:ext uri="{FF2B5EF4-FFF2-40B4-BE49-F238E27FC236}">
                <a16:creationId xmlns:a16="http://schemas.microsoft.com/office/drawing/2014/main" id="{CD2D60CD-CE70-63BA-2A05-AE8C500EBCE4}"/>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spTree>
    <p:extLst>
      <p:ext uri="{BB962C8B-B14F-4D97-AF65-F5344CB8AC3E}">
        <p14:creationId xmlns:p14="http://schemas.microsoft.com/office/powerpoint/2010/main" val="3475271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2400" dirty="0">
                <a:solidFill>
                  <a:srgbClr val="624764"/>
                </a:solidFill>
                <a:latin typeface="arial"/>
              </a:rPr>
              <a:t>Hur många gånger i veckan tränar du med din skidförening?</a:t>
            </a:r>
            <a:endParaRPr sz="2400" dirty="0">
              <a:solidFill>
                <a:srgbClr val="624764"/>
              </a:solidFill>
              <a:latin typeface="arial"/>
            </a:endParaRPr>
          </a:p>
        </p:txBody>
      </p:sp>
      <p:sp>
        <p:nvSpPr>
          <p:cNvPr id="3" name="New shape"/>
          <p:cNvSpPr/>
          <p:nvPr/>
        </p:nvSpPr>
        <p:spPr>
          <a:xfrm>
            <a:off x="1714500" y="1638300"/>
            <a:ext cx="5892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1714500" y="3594100"/>
            <a:ext cx="5892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4" name="ChartObject">
            <a:extLst>
              <a:ext uri="{FF2B5EF4-FFF2-40B4-BE49-F238E27FC236}">
                <a16:creationId xmlns:a16="http://schemas.microsoft.com/office/drawing/2014/main" id="{31ECD794-2F24-2143-81C3-01A0CCDAA9B5}"/>
              </a:ext>
            </a:extLst>
          </p:cNvPr>
          <p:cNvGraphicFramePr/>
          <p:nvPr>
            <p:extLst>
              <p:ext uri="{D42A27DB-BD31-4B8C-83A1-F6EECF244321}">
                <p14:modId xmlns:p14="http://schemas.microsoft.com/office/powerpoint/2010/main" val="3858940689"/>
              </p:ext>
            </p:extLst>
          </p:nvPr>
        </p:nvGraphicFramePr>
        <p:xfrm>
          <a:off x="1143000" y="1168400"/>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a:extLst>
              <a:ext uri="{FF2B5EF4-FFF2-40B4-BE49-F238E27FC236}">
                <a16:creationId xmlns:a16="http://schemas.microsoft.com/office/drawing/2014/main" id="{BE926D47-B09D-0998-B3A0-0993D3ED649F}"/>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p:txBody>
      </p:sp>
    </p:spTree>
    <p:extLst>
      <p:ext uri="{BB962C8B-B14F-4D97-AF65-F5344CB8AC3E}">
        <p14:creationId xmlns:p14="http://schemas.microsoft.com/office/powerpoint/2010/main" val="24887593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dirty="0" err="1">
                <a:solidFill>
                  <a:srgbClr val="624764"/>
                </a:solidFill>
                <a:latin typeface="arial"/>
              </a:rPr>
              <a:t>Hur</a:t>
            </a:r>
            <a:r>
              <a:rPr sz="2400" dirty="0">
                <a:solidFill>
                  <a:srgbClr val="624764"/>
                </a:solidFill>
                <a:latin typeface="arial"/>
              </a:rPr>
              <a:t> </a:t>
            </a:r>
            <a:r>
              <a:rPr sz="2400" dirty="0" err="1">
                <a:solidFill>
                  <a:srgbClr val="624764"/>
                </a:solidFill>
                <a:latin typeface="arial"/>
              </a:rPr>
              <a:t>många</a:t>
            </a:r>
            <a:r>
              <a:rPr sz="2400" dirty="0">
                <a:solidFill>
                  <a:srgbClr val="624764"/>
                </a:solidFill>
                <a:latin typeface="arial"/>
              </a:rPr>
              <a:t> </a:t>
            </a:r>
            <a:r>
              <a:rPr sz="2400" dirty="0" err="1">
                <a:solidFill>
                  <a:srgbClr val="624764"/>
                </a:solidFill>
                <a:latin typeface="arial"/>
              </a:rPr>
              <a:t>timmar</a:t>
            </a:r>
            <a:r>
              <a:rPr sz="2400" dirty="0">
                <a:solidFill>
                  <a:srgbClr val="624764"/>
                </a:solidFill>
                <a:latin typeface="arial"/>
              </a:rPr>
              <a:t> </a:t>
            </a:r>
            <a:r>
              <a:rPr sz="2400" dirty="0" err="1">
                <a:solidFill>
                  <a:srgbClr val="624764"/>
                </a:solidFill>
                <a:latin typeface="arial"/>
              </a:rPr>
              <a:t>tränar</a:t>
            </a:r>
            <a:r>
              <a:rPr sz="2400" dirty="0">
                <a:solidFill>
                  <a:srgbClr val="624764"/>
                </a:solidFill>
                <a:latin typeface="arial"/>
              </a:rPr>
              <a:t> du </a:t>
            </a:r>
            <a:r>
              <a:rPr sz="2400" dirty="0" err="1">
                <a:solidFill>
                  <a:srgbClr val="624764"/>
                </a:solidFill>
                <a:latin typeface="arial"/>
              </a:rPr>
              <a:t>andra</a:t>
            </a:r>
            <a:r>
              <a:rPr sz="2400" dirty="0">
                <a:solidFill>
                  <a:srgbClr val="624764"/>
                </a:solidFill>
                <a:latin typeface="arial"/>
              </a:rPr>
              <a:t> </a:t>
            </a:r>
            <a:r>
              <a:rPr sz="2400" dirty="0" err="1">
                <a:solidFill>
                  <a:srgbClr val="624764"/>
                </a:solidFill>
                <a:latin typeface="arial"/>
              </a:rPr>
              <a:t>idrotter</a:t>
            </a:r>
            <a:r>
              <a:rPr sz="2400" dirty="0">
                <a:solidFill>
                  <a:srgbClr val="624764"/>
                </a:solidFill>
                <a:latin typeface="arial"/>
              </a:rPr>
              <a:t> </a:t>
            </a:r>
            <a:r>
              <a:rPr sz="2400" dirty="0" err="1">
                <a:solidFill>
                  <a:srgbClr val="624764"/>
                </a:solidFill>
                <a:latin typeface="arial"/>
              </a:rPr>
              <a:t>i</a:t>
            </a:r>
            <a:r>
              <a:rPr sz="2400" dirty="0">
                <a:solidFill>
                  <a:srgbClr val="624764"/>
                </a:solidFill>
                <a:latin typeface="arial"/>
              </a:rPr>
              <a:t> </a:t>
            </a:r>
            <a:r>
              <a:rPr sz="2400" dirty="0" err="1">
                <a:solidFill>
                  <a:srgbClr val="624764"/>
                </a:solidFill>
                <a:latin typeface="arial"/>
              </a:rPr>
              <a:t>genomsnitt</a:t>
            </a:r>
            <a:r>
              <a:rPr sz="2400" dirty="0">
                <a:solidFill>
                  <a:srgbClr val="624764"/>
                </a:solidFill>
                <a:latin typeface="arial"/>
              </a:rPr>
              <a:t> per </a:t>
            </a:r>
            <a:r>
              <a:rPr sz="2400" dirty="0" err="1">
                <a:solidFill>
                  <a:srgbClr val="624764"/>
                </a:solidFill>
                <a:latin typeface="arial"/>
              </a:rPr>
              <a:t>vecka</a:t>
            </a:r>
            <a:r>
              <a:rPr sz="2400" dirty="0">
                <a:solidFill>
                  <a:srgbClr val="624764"/>
                </a:solidFill>
                <a:latin typeface="arial"/>
              </a:rPr>
              <a:t>?</a:t>
            </a:r>
          </a:p>
        </p:txBody>
      </p:sp>
      <p:sp>
        <p:nvSpPr>
          <p:cNvPr id="3" name="New shape"/>
          <p:cNvSpPr/>
          <p:nvPr/>
        </p:nvSpPr>
        <p:spPr>
          <a:xfrm>
            <a:off x="1714500" y="1638300"/>
            <a:ext cx="5892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1714500" y="3594100"/>
            <a:ext cx="5892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7" name="ChartObject">
            <a:extLst>
              <a:ext uri="{FF2B5EF4-FFF2-40B4-BE49-F238E27FC236}">
                <a16:creationId xmlns:a16="http://schemas.microsoft.com/office/drawing/2014/main" id="{0A280BEA-05C0-AF45-1670-2096D5822EE1}"/>
              </a:ext>
            </a:extLst>
          </p:cNvPr>
          <p:cNvGraphicFramePr/>
          <p:nvPr>
            <p:extLst>
              <p:ext uri="{D42A27DB-BD31-4B8C-83A1-F6EECF244321}">
                <p14:modId xmlns:p14="http://schemas.microsoft.com/office/powerpoint/2010/main" val="2869820847"/>
              </p:ext>
            </p:extLst>
          </p:nvPr>
        </p:nvGraphicFramePr>
        <p:xfrm>
          <a:off x="1041400" y="1174066"/>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New shape">
            <a:extLst>
              <a:ext uri="{FF2B5EF4-FFF2-40B4-BE49-F238E27FC236}">
                <a16:creationId xmlns:a16="http://schemas.microsoft.com/office/drawing/2014/main" id="{400221D0-95B5-1545-B03C-9100BE0E5127}"/>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spTree>
    <p:extLst>
      <p:ext uri="{BB962C8B-B14F-4D97-AF65-F5344CB8AC3E}">
        <p14:creationId xmlns:p14="http://schemas.microsoft.com/office/powerpoint/2010/main" val="3475271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2400" dirty="0">
                <a:solidFill>
                  <a:srgbClr val="624764"/>
                </a:solidFill>
                <a:latin typeface="arial"/>
              </a:rPr>
              <a:t>Hur många gånger i veckan tränar du i föreningsverksamhet, i en annan idrott än längdskidor?</a:t>
            </a:r>
          </a:p>
        </p:txBody>
      </p:sp>
      <p:sp>
        <p:nvSpPr>
          <p:cNvPr id="3" name="New shape"/>
          <p:cNvSpPr/>
          <p:nvPr/>
        </p:nvSpPr>
        <p:spPr>
          <a:xfrm>
            <a:off x="1714500" y="1638300"/>
            <a:ext cx="5892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1714500" y="3594100"/>
            <a:ext cx="5892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7" name="ChartObject">
            <a:extLst>
              <a:ext uri="{FF2B5EF4-FFF2-40B4-BE49-F238E27FC236}">
                <a16:creationId xmlns:a16="http://schemas.microsoft.com/office/drawing/2014/main" id="{8E2B1380-2A29-9189-7626-61E0FF4AEF38}"/>
              </a:ext>
            </a:extLst>
          </p:cNvPr>
          <p:cNvGraphicFramePr/>
          <p:nvPr>
            <p:extLst>
              <p:ext uri="{D42A27DB-BD31-4B8C-83A1-F6EECF244321}">
                <p14:modId xmlns:p14="http://schemas.microsoft.com/office/powerpoint/2010/main" val="1546793918"/>
              </p:ext>
            </p:extLst>
          </p:nvPr>
        </p:nvGraphicFramePr>
        <p:xfrm>
          <a:off x="1041400" y="1168400"/>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New shape">
            <a:extLst>
              <a:ext uri="{FF2B5EF4-FFF2-40B4-BE49-F238E27FC236}">
                <a16:creationId xmlns:a16="http://schemas.microsoft.com/office/drawing/2014/main" id="{FC70DA09-1392-500F-0A19-8ACA1246AB35}"/>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p:txBody>
      </p:sp>
    </p:spTree>
    <p:extLst>
      <p:ext uri="{BB962C8B-B14F-4D97-AF65-F5344CB8AC3E}">
        <p14:creationId xmlns:p14="http://schemas.microsoft.com/office/powerpoint/2010/main" val="25939418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28652561-BAF8-4E0D-957D-E6EC2ECAF850}"/>
              </a:ext>
            </a:extLst>
          </p:cNvPr>
          <p:cNvPicPr>
            <a:picLocks noGrp="1" noChangeAspect="1"/>
          </p:cNvPicPr>
          <p:nvPr>
            <p:ph type="pic" sz="quarter" idx="10"/>
          </p:nvPr>
        </p:nvPicPr>
        <p:blipFill>
          <a:blip r:embed="rId2"/>
          <a:srcRect/>
          <a:stretch>
            <a:fillRect/>
          </a:stretch>
        </p:blipFill>
        <p:spPr/>
      </p:pic>
      <p:sp>
        <p:nvSpPr>
          <p:cNvPr id="3" name="Platshållare för text 2">
            <a:extLst>
              <a:ext uri="{FF2B5EF4-FFF2-40B4-BE49-F238E27FC236}">
                <a16:creationId xmlns:a16="http://schemas.microsoft.com/office/drawing/2014/main" id="{A4BE8FD3-7616-4865-851A-89A2542404AF}"/>
              </a:ext>
            </a:extLst>
          </p:cNvPr>
          <p:cNvSpPr>
            <a:spLocks noGrp="1"/>
          </p:cNvSpPr>
          <p:nvPr>
            <p:ph type="body" sz="quarter" idx="13"/>
          </p:nvPr>
        </p:nvSpPr>
        <p:spPr>
          <a:xfrm>
            <a:off x="5651499" y="1625600"/>
            <a:ext cx="2930313" cy="2782800"/>
          </a:xfrm>
        </p:spPr>
        <p:txBody>
          <a:bodyPr/>
          <a:lstStyle/>
          <a:p>
            <a:r>
              <a:rPr lang="sv-SE" dirty="0"/>
              <a:t>Sammanfattning	  2</a:t>
            </a:r>
          </a:p>
          <a:p>
            <a:r>
              <a:rPr lang="sv-SE" dirty="0"/>
              <a:t>Om undersökningen	6</a:t>
            </a:r>
          </a:p>
          <a:p>
            <a:r>
              <a:rPr lang="sv-SE" dirty="0"/>
              <a:t>Om respondenterna	8</a:t>
            </a:r>
          </a:p>
          <a:p>
            <a:r>
              <a:rPr lang="sv-SE" dirty="0"/>
              <a:t>Resultat	10</a:t>
            </a:r>
          </a:p>
          <a:p>
            <a:r>
              <a:rPr lang="sv-SE" dirty="0"/>
              <a:t>Viktigast att utveckla	37</a:t>
            </a:r>
          </a:p>
          <a:p>
            <a:endParaRPr lang="sv-SE" sz="1600" dirty="0"/>
          </a:p>
          <a:p>
            <a:r>
              <a:rPr lang="sv-SE" dirty="0"/>
              <a:t>Bilaga 1. Tabeller</a:t>
            </a:r>
          </a:p>
          <a:p>
            <a:r>
              <a:rPr lang="sv-SE" dirty="0"/>
              <a:t>Bilaga 2. Öppna svar</a:t>
            </a:r>
          </a:p>
        </p:txBody>
      </p:sp>
      <p:sp>
        <p:nvSpPr>
          <p:cNvPr id="4" name="Rubrik 3">
            <a:extLst>
              <a:ext uri="{FF2B5EF4-FFF2-40B4-BE49-F238E27FC236}">
                <a16:creationId xmlns:a16="http://schemas.microsoft.com/office/drawing/2014/main" id="{4173A800-895F-4B23-AD15-29B398239FAE}"/>
              </a:ext>
            </a:extLst>
          </p:cNvPr>
          <p:cNvSpPr>
            <a:spLocks noGrp="1"/>
          </p:cNvSpPr>
          <p:nvPr>
            <p:ph type="title"/>
          </p:nvPr>
        </p:nvSpPr>
        <p:spPr/>
        <p:txBody>
          <a:bodyPr/>
          <a:lstStyle/>
          <a:p>
            <a:r>
              <a:rPr lang="sv-SE" dirty="0"/>
              <a:t>Innehåll</a:t>
            </a:r>
          </a:p>
        </p:txBody>
      </p:sp>
    </p:spTree>
    <p:extLst>
      <p:ext uri="{BB962C8B-B14F-4D97-AF65-F5344CB8AC3E}">
        <p14:creationId xmlns:p14="http://schemas.microsoft.com/office/powerpoint/2010/main" val="3344412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2400" dirty="0">
                <a:solidFill>
                  <a:srgbClr val="624764"/>
                </a:solidFill>
                <a:latin typeface="arial"/>
              </a:rPr>
              <a:t>Hur många gånger i veckan tränar du på egen hand? Tänk en "normalvecka" och räkna med all träning oavsett idrott</a:t>
            </a:r>
          </a:p>
        </p:txBody>
      </p:sp>
      <p:sp>
        <p:nvSpPr>
          <p:cNvPr id="3" name="New shape"/>
          <p:cNvSpPr/>
          <p:nvPr/>
        </p:nvSpPr>
        <p:spPr>
          <a:xfrm>
            <a:off x="1714500" y="1638300"/>
            <a:ext cx="5892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1714500" y="3594100"/>
            <a:ext cx="58928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7" name="ChartObject">
            <a:extLst>
              <a:ext uri="{FF2B5EF4-FFF2-40B4-BE49-F238E27FC236}">
                <a16:creationId xmlns:a16="http://schemas.microsoft.com/office/drawing/2014/main" id="{0D358B7D-5AA8-07D4-26CA-9B5AC68EB573}"/>
              </a:ext>
            </a:extLst>
          </p:cNvPr>
          <p:cNvGraphicFramePr/>
          <p:nvPr>
            <p:extLst>
              <p:ext uri="{D42A27DB-BD31-4B8C-83A1-F6EECF244321}">
                <p14:modId xmlns:p14="http://schemas.microsoft.com/office/powerpoint/2010/main" val="982732436"/>
              </p:ext>
            </p:extLst>
          </p:nvPr>
        </p:nvGraphicFramePr>
        <p:xfrm>
          <a:off x="1143000" y="1168400"/>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New shape">
            <a:extLst>
              <a:ext uri="{FF2B5EF4-FFF2-40B4-BE49-F238E27FC236}">
                <a16:creationId xmlns:a16="http://schemas.microsoft.com/office/drawing/2014/main" id="{35FC2FB0-1383-8DE4-6F11-F8B1E56351D8}"/>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p:txBody>
      </p:sp>
    </p:spTree>
    <p:extLst>
      <p:ext uri="{BB962C8B-B14F-4D97-AF65-F5344CB8AC3E}">
        <p14:creationId xmlns:p14="http://schemas.microsoft.com/office/powerpoint/2010/main" val="27720573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3146F7F-33AD-1EF8-4ED5-82E9271102D2}"/>
              </a:ext>
            </a:extLst>
          </p:cNvPr>
          <p:cNvSpPr>
            <a:spLocks noGrp="1"/>
          </p:cNvSpPr>
          <p:nvPr>
            <p:ph type="sldNum" sz="quarter" idx="11"/>
          </p:nvPr>
        </p:nvSpPr>
        <p:spPr/>
        <p:txBody>
          <a:bodyPr/>
          <a:lstStyle/>
          <a:p>
            <a:fld id="{0BCBA026-1F68-453E-9036-CC352B75EE63}" type="slidenum">
              <a:rPr lang="sv-SE" smtClean="0"/>
              <a:t>20</a:t>
            </a:fld>
            <a:endParaRPr lang="sv-SE"/>
          </a:p>
        </p:txBody>
      </p:sp>
      <p:sp>
        <p:nvSpPr>
          <p:cNvPr id="4" name="New shape">
            <a:extLst>
              <a:ext uri="{FF2B5EF4-FFF2-40B4-BE49-F238E27FC236}">
                <a16:creationId xmlns:a16="http://schemas.microsoft.com/office/drawing/2014/main" id="{980F7B51-05C9-A9FE-C251-20CDFC0C4263}"/>
              </a:ext>
            </a:extLst>
          </p:cNvPr>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2400" dirty="0">
                <a:solidFill>
                  <a:srgbClr val="624764"/>
                </a:solidFill>
                <a:latin typeface="arial"/>
              </a:rPr>
              <a:t>Hur ofta jag tränar bestämmer:</a:t>
            </a:r>
            <a:endParaRPr sz="2400" dirty="0">
              <a:solidFill>
                <a:srgbClr val="624764"/>
              </a:solidFill>
              <a:latin typeface="arial"/>
            </a:endParaRPr>
          </a:p>
        </p:txBody>
      </p:sp>
      <p:graphicFrame>
        <p:nvGraphicFramePr>
          <p:cNvPr id="5" name="ChartObject">
            <a:extLst>
              <a:ext uri="{FF2B5EF4-FFF2-40B4-BE49-F238E27FC236}">
                <a16:creationId xmlns:a16="http://schemas.microsoft.com/office/drawing/2014/main" id="{366F49F6-8D58-44D4-0868-4C047F2011E4}"/>
              </a:ext>
            </a:extLst>
          </p:cNvPr>
          <p:cNvGraphicFramePr/>
          <p:nvPr>
            <p:extLst>
              <p:ext uri="{D42A27DB-BD31-4B8C-83A1-F6EECF244321}">
                <p14:modId xmlns:p14="http://schemas.microsoft.com/office/powerpoint/2010/main" val="2165146002"/>
              </p:ext>
            </p:extLst>
          </p:nvPr>
        </p:nvGraphicFramePr>
        <p:xfrm>
          <a:off x="1041400" y="1168400"/>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New shape">
            <a:extLst>
              <a:ext uri="{FF2B5EF4-FFF2-40B4-BE49-F238E27FC236}">
                <a16:creationId xmlns:a16="http://schemas.microsoft.com/office/drawing/2014/main" id="{5FF03968-FF48-3EDD-4765-60D8739B4F4D}"/>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p:txBody>
      </p:sp>
    </p:spTree>
    <p:extLst>
      <p:ext uri="{BB962C8B-B14F-4D97-AF65-F5344CB8AC3E}">
        <p14:creationId xmlns:p14="http://schemas.microsoft.com/office/powerpoint/2010/main" val="16409383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3146F7F-33AD-1EF8-4ED5-82E9271102D2}"/>
              </a:ext>
            </a:extLst>
          </p:cNvPr>
          <p:cNvSpPr>
            <a:spLocks noGrp="1"/>
          </p:cNvSpPr>
          <p:nvPr>
            <p:ph type="sldNum" sz="quarter" idx="11"/>
          </p:nvPr>
        </p:nvSpPr>
        <p:spPr/>
        <p:txBody>
          <a:bodyPr/>
          <a:lstStyle/>
          <a:p>
            <a:fld id="{0BCBA026-1F68-453E-9036-CC352B75EE63}" type="slidenum">
              <a:rPr lang="sv-SE" smtClean="0"/>
              <a:t>21</a:t>
            </a:fld>
            <a:endParaRPr lang="sv-SE"/>
          </a:p>
        </p:txBody>
      </p:sp>
      <p:sp>
        <p:nvSpPr>
          <p:cNvPr id="4" name="New shape">
            <a:extLst>
              <a:ext uri="{FF2B5EF4-FFF2-40B4-BE49-F238E27FC236}">
                <a16:creationId xmlns:a16="http://schemas.microsoft.com/office/drawing/2014/main" id="{980F7B51-05C9-A9FE-C251-20CDFC0C4263}"/>
              </a:ext>
            </a:extLst>
          </p:cNvPr>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2400" dirty="0">
                <a:solidFill>
                  <a:srgbClr val="624764"/>
                </a:solidFill>
                <a:latin typeface="arial"/>
              </a:rPr>
              <a:t>Hur ofta jag tävlar och vilka tävlingar jag deltar i bestämmer:</a:t>
            </a:r>
            <a:endParaRPr sz="2400" dirty="0">
              <a:solidFill>
                <a:srgbClr val="624764"/>
              </a:solidFill>
              <a:latin typeface="arial"/>
            </a:endParaRPr>
          </a:p>
        </p:txBody>
      </p:sp>
      <p:graphicFrame>
        <p:nvGraphicFramePr>
          <p:cNvPr id="6" name="ChartObject">
            <a:extLst>
              <a:ext uri="{FF2B5EF4-FFF2-40B4-BE49-F238E27FC236}">
                <a16:creationId xmlns:a16="http://schemas.microsoft.com/office/drawing/2014/main" id="{181BB9F4-F107-333B-D781-C101D36DD671}"/>
              </a:ext>
            </a:extLst>
          </p:cNvPr>
          <p:cNvGraphicFramePr/>
          <p:nvPr>
            <p:extLst>
              <p:ext uri="{D42A27DB-BD31-4B8C-83A1-F6EECF244321}">
                <p14:modId xmlns:p14="http://schemas.microsoft.com/office/powerpoint/2010/main" val="3829637945"/>
              </p:ext>
            </p:extLst>
          </p:nvPr>
        </p:nvGraphicFramePr>
        <p:xfrm>
          <a:off x="1054100" y="1168400"/>
          <a:ext cx="7035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New shape">
            <a:extLst>
              <a:ext uri="{FF2B5EF4-FFF2-40B4-BE49-F238E27FC236}">
                <a16:creationId xmlns:a16="http://schemas.microsoft.com/office/drawing/2014/main" id="{1FCC0786-F07D-2780-74B6-BC7CFFF67A26}"/>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p:txBody>
      </p:sp>
    </p:spTree>
    <p:extLst>
      <p:ext uri="{BB962C8B-B14F-4D97-AF65-F5344CB8AC3E}">
        <p14:creationId xmlns:p14="http://schemas.microsoft.com/office/powerpoint/2010/main" val="37492278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Jag tycker att...</a:t>
            </a:r>
          </a:p>
        </p:txBody>
      </p:sp>
      <p:graphicFrame>
        <p:nvGraphicFramePr>
          <p:cNvPr id="5" name="ChartObject">
            <a:extLst>
              <a:ext uri="{FF2B5EF4-FFF2-40B4-BE49-F238E27FC236}">
                <a16:creationId xmlns:a16="http://schemas.microsoft.com/office/drawing/2014/main" id="{3990F57F-4EE8-7FEF-903B-DAC21977BB76}"/>
              </a:ext>
            </a:extLst>
          </p:cNvPr>
          <p:cNvGraphicFramePr/>
          <p:nvPr>
            <p:extLst>
              <p:ext uri="{D42A27DB-BD31-4B8C-83A1-F6EECF244321}">
                <p14:modId xmlns:p14="http://schemas.microsoft.com/office/powerpoint/2010/main" val="1805104620"/>
              </p:ext>
            </p:extLst>
          </p:nvPr>
        </p:nvGraphicFramePr>
        <p:xfrm>
          <a:off x="635000" y="1505612"/>
          <a:ext cx="5740400" cy="2311400"/>
        </p:xfrm>
        <a:graphic>
          <a:graphicData uri="http://schemas.openxmlformats.org/drawingml/2006/chart">
            <c:chart xmlns:c="http://schemas.openxmlformats.org/drawingml/2006/chart" xmlns:r="http://schemas.openxmlformats.org/officeDocument/2006/relationships" r:id="rId2"/>
          </a:graphicData>
        </a:graphic>
      </p:graphicFrame>
      <p:sp>
        <p:nvSpPr>
          <p:cNvPr id="2" name="New shape">
            <a:extLst>
              <a:ext uri="{FF2B5EF4-FFF2-40B4-BE49-F238E27FC236}">
                <a16:creationId xmlns:a16="http://schemas.microsoft.com/office/drawing/2014/main" id="{9E968F48-BC54-C60A-4494-5EE1DBE11D52}"/>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graphicFrame>
        <p:nvGraphicFramePr>
          <p:cNvPr id="10" name="New Table">
            <a:extLst>
              <a:ext uri="{FF2B5EF4-FFF2-40B4-BE49-F238E27FC236}">
                <a16:creationId xmlns:a16="http://schemas.microsoft.com/office/drawing/2014/main" id="{6698E327-D266-777B-7FD8-33F3F3A0DFE4}"/>
              </a:ext>
            </a:extLst>
          </p:cNvPr>
          <p:cNvGraphicFramePr>
            <a:graphicFrameLocks noGrp="1"/>
          </p:cNvGraphicFramePr>
          <p:nvPr>
            <p:extLst>
              <p:ext uri="{D42A27DB-BD31-4B8C-83A1-F6EECF244321}">
                <p14:modId xmlns:p14="http://schemas.microsoft.com/office/powerpoint/2010/main" val="2651400415"/>
              </p:ext>
            </p:extLst>
          </p:nvPr>
        </p:nvGraphicFramePr>
        <p:xfrm>
          <a:off x="6107843" y="1641166"/>
          <a:ext cx="419100" cy="1632192"/>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08777">
                <a:tc>
                  <a:txBody>
                    <a:bodyPr/>
                    <a:lstStyle/>
                    <a:p>
                      <a:pPr algn="ctr"/>
                      <a:r>
                        <a:rPr sz="900" b="0" i="0" u="none" dirty="0">
                          <a:solidFill>
                            <a:srgbClr val="262626"/>
                          </a:solidFill>
                          <a:latin typeface="arial"/>
                        </a:rPr>
                        <a:t>4.2</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507319">
                <a:tc>
                  <a:txBody>
                    <a:bodyPr/>
                    <a:lstStyle/>
                    <a:p>
                      <a:pPr algn="ctr"/>
                      <a:r>
                        <a:rPr sz="900" b="0" i="0" u="none" dirty="0">
                          <a:solidFill>
                            <a:srgbClr val="262626"/>
                          </a:solidFill>
                          <a:latin typeface="arial"/>
                        </a:rPr>
                        <a:t>4.2</a:t>
                      </a: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408048">
                <a:tc>
                  <a:txBody>
                    <a:bodyPr/>
                    <a:lstStyle/>
                    <a:p>
                      <a:pPr algn="ctr"/>
                      <a:r>
                        <a:rPr sz="900" b="0" i="0" u="none" dirty="0">
                          <a:solidFill>
                            <a:srgbClr val="262626"/>
                          </a:solidFill>
                          <a:latin typeface="arial"/>
                        </a:rPr>
                        <a:t>4.</a:t>
                      </a: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2"/>
                  </a:ext>
                </a:extLst>
              </a:tr>
              <a:tr h="408048">
                <a:tc>
                  <a:txBody>
                    <a:bodyPr/>
                    <a:lstStyle/>
                    <a:p>
                      <a:pPr algn="ctr"/>
                      <a:r>
                        <a:rPr sz="900" b="0" i="0" u="none" dirty="0">
                          <a:solidFill>
                            <a:srgbClr val="262626"/>
                          </a:solidFill>
                          <a:latin typeface="arial"/>
                        </a:rPr>
                        <a:t>4.</a:t>
                      </a: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3"/>
                  </a:ext>
                </a:extLst>
              </a:tr>
            </a:tbl>
          </a:graphicData>
        </a:graphic>
      </p:graphicFrame>
      <p:sp>
        <p:nvSpPr>
          <p:cNvPr id="12" name="New shape">
            <a:extLst>
              <a:ext uri="{FF2B5EF4-FFF2-40B4-BE49-F238E27FC236}">
                <a16:creationId xmlns:a16="http://schemas.microsoft.com/office/drawing/2014/main" id="{03525A84-9BEE-D0E7-DD80-F124A5285E5F}"/>
              </a:ext>
            </a:extLst>
          </p:cNvPr>
          <p:cNvSpPr/>
          <p:nvPr/>
        </p:nvSpPr>
        <p:spPr>
          <a:xfrm>
            <a:off x="6107843" y="1285565"/>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2024</a:t>
            </a:r>
          </a:p>
        </p:txBody>
      </p:sp>
      <p:graphicFrame>
        <p:nvGraphicFramePr>
          <p:cNvPr id="20" name="New Table">
            <a:extLst>
              <a:ext uri="{FF2B5EF4-FFF2-40B4-BE49-F238E27FC236}">
                <a16:creationId xmlns:a16="http://schemas.microsoft.com/office/drawing/2014/main" id="{F010244B-8E46-BFC2-93B3-CC90E04C6942}"/>
              </a:ext>
            </a:extLst>
          </p:cNvPr>
          <p:cNvGraphicFramePr>
            <a:graphicFrameLocks noGrp="1"/>
          </p:cNvGraphicFramePr>
          <p:nvPr>
            <p:extLst>
              <p:ext uri="{D42A27DB-BD31-4B8C-83A1-F6EECF244321}">
                <p14:modId xmlns:p14="http://schemas.microsoft.com/office/powerpoint/2010/main" val="2612998583"/>
              </p:ext>
            </p:extLst>
          </p:nvPr>
        </p:nvGraphicFramePr>
        <p:xfrm>
          <a:off x="6533241" y="1641166"/>
          <a:ext cx="419100" cy="1632192"/>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08777">
                <a:tc>
                  <a:txBody>
                    <a:bodyPr/>
                    <a:lstStyle/>
                    <a:p>
                      <a:pPr algn="ctr"/>
                      <a:r>
                        <a:rPr sz="900" b="0" i="0" u="none" dirty="0">
                          <a:solidFill>
                            <a:srgbClr val="262626"/>
                          </a:solidFill>
                          <a:latin typeface="arial"/>
                        </a:rPr>
                        <a:t>4.</a:t>
                      </a: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507319">
                <a:tc>
                  <a:txBody>
                    <a:bodyPr/>
                    <a:lstStyle/>
                    <a:p>
                      <a:pPr algn="ctr"/>
                      <a:r>
                        <a:rPr sz="900" b="0" i="0" u="none" dirty="0">
                          <a:solidFill>
                            <a:srgbClr val="262626"/>
                          </a:solidFill>
                          <a:latin typeface="arial"/>
                        </a:rPr>
                        <a:t>4.</a:t>
                      </a:r>
                      <a:r>
                        <a:rPr lang="sv-SE" sz="900" b="0" i="0" u="none" dirty="0">
                          <a:solidFill>
                            <a:srgbClr val="262626"/>
                          </a:solidFill>
                          <a:latin typeface="arial"/>
                        </a:rPr>
                        <a:t>3</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408048">
                <a:tc>
                  <a:txBody>
                    <a:bodyPr/>
                    <a:lstStyle/>
                    <a:p>
                      <a:pPr algn="ctr"/>
                      <a:r>
                        <a:rPr sz="900" b="0" i="0" u="none" dirty="0">
                          <a:solidFill>
                            <a:srgbClr val="262626"/>
                          </a:solidFill>
                          <a:latin typeface="arial"/>
                        </a:rPr>
                        <a:t>4.</a:t>
                      </a: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2"/>
                  </a:ext>
                </a:extLst>
              </a:tr>
              <a:tr h="408048">
                <a:tc>
                  <a:txBody>
                    <a:bodyPr/>
                    <a:lstStyle/>
                    <a:p>
                      <a:pPr algn="ctr"/>
                      <a:r>
                        <a:rPr sz="900" b="0" i="0" u="none" dirty="0">
                          <a:solidFill>
                            <a:srgbClr val="262626"/>
                          </a:solidFill>
                          <a:latin typeface="arial"/>
                        </a:rPr>
                        <a:t>4.</a:t>
                      </a: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3"/>
                  </a:ext>
                </a:extLst>
              </a:tr>
            </a:tbl>
          </a:graphicData>
        </a:graphic>
      </p:graphicFrame>
      <p:sp>
        <p:nvSpPr>
          <p:cNvPr id="21" name="New shape">
            <a:extLst>
              <a:ext uri="{FF2B5EF4-FFF2-40B4-BE49-F238E27FC236}">
                <a16:creationId xmlns:a16="http://schemas.microsoft.com/office/drawing/2014/main" id="{1D0F3266-2396-7A53-5BFA-EEAEAD9222CA}"/>
              </a:ext>
            </a:extLst>
          </p:cNvPr>
          <p:cNvSpPr/>
          <p:nvPr/>
        </p:nvSpPr>
        <p:spPr>
          <a:xfrm>
            <a:off x="6533241" y="1285565"/>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a:t>
            </a:r>
            <a:r>
              <a:rPr lang="sv-SE" sz="900" dirty="0">
                <a:solidFill>
                  <a:srgbClr val="000000"/>
                </a:solidFill>
                <a:latin typeface="arial"/>
              </a:rPr>
              <a:t>3</a:t>
            </a:r>
            <a:endParaRPr sz="900" dirty="0">
              <a:solidFill>
                <a:srgbClr val="000000"/>
              </a:solidFill>
              <a:latin typeface="arial"/>
            </a:endParaRPr>
          </a:p>
        </p:txBody>
      </p:sp>
      <p:graphicFrame>
        <p:nvGraphicFramePr>
          <p:cNvPr id="22" name="New Table">
            <a:extLst>
              <a:ext uri="{FF2B5EF4-FFF2-40B4-BE49-F238E27FC236}">
                <a16:creationId xmlns:a16="http://schemas.microsoft.com/office/drawing/2014/main" id="{F3E3B72E-2D0D-B891-D9C3-966630AE89C2}"/>
              </a:ext>
            </a:extLst>
          </p:cNvPr>
          <p:cNvGraphicFramePr>
            <a:graphicFrameLocks noGrp="1"/>
          </p:cNvGraphicFramePr>
          <p:nvPr>
            <p:extLst>
              <p:ext uri="{D42A27DB-BD31-4B8C-83A1-F6EECF244321}">
                <p14:modId xmlns:p14="http://schemas.microsoft.com/office/powerpoint/2010/main" val="3409709947"/>
              </p:ext>
            </p:extLst>
          </p:nvPr>
        </p:nvGraphicFramePr>
        <p:xfrm>
          <a:off x="6952341" y="1641166"/>
          <a:ext cx="419100" cy="1632192"/>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08777">
                <a:tc>
                  <a:txBody>
                    <a:bodyPr/>
                    <a:lstStyle/>
                    <a:p>
                      <a:pPr algn="ctr"/>
                      <a:r>
                        <a:rPr sz="900" b="0" i="0" u="none" dirty="0">
                          <a:solidFill>
                            <a:srgbClr val="262626"/>
                          </a:solidFill>
                          <a:latin typeface="arial"/>
                        </a:rPr>
                        <a:t>4.</a:t>
                      </a: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507319">
                <a:tc>
                  <a:txBody>
                    <a:bodyPr/>
                    <a:lstStyle/>
                    <a:p>
                      <a:pPr algn="ctr"/>
                      <a:r>
                        <a:rPr sz="900" b="0" i="0" u="none" dirty="0">
                          <a:solidFill>
                            <a:srgbClr val="262626"/>
                          </a:solidFill>
                          <a:latin typeface="arial"/>
                        </a:rPr>
                        <a:t>4.</a:t>
                      </a: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408048">
                <a:tc>
                  <a:txBody>
                    <a:bodyPr/>
                    <a:lstStyle/>
                    <a:p>
                      <a:pPr algn="ctr"/>
                      <a:r>
                        <a:rPr sz="900" b="0" i="0" u="none" dirty="0">
                          <a:solidFill>
                            <a:srgbClr val="262626"/>
                          </a:solidFill>
                          <a:latin typeface="arial"/>
                        </a:rPr>
                        <a:t>4.</a:t>
                      </a: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2"/>
                  </a:ext>
                </a:extLst>
              </a:tr>
              <a:tr h="408048">
                <a:tc>
                  <a:txBody>
                    <a:bodyPr/>
                    <a:lstStyle/>
                    <a:p>
                      <a:pPr algn="ctr"/>
                      <a:r>
                        <a:rPr lang="sv-SE" sz="900" b="0" i="0" u="none" dirty="0">
                          <a:solidFill>
                            <a:srgbClr val="262626"/>
                          </a:solidFill>
                          <a:latin typeface="arial"/>
                        </a:rPr>
                        <a:t>3.7</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3"/>
                  </a:ext>
                </a:extLst>
              </a:tr>
            </a:tbl>
          </a:graphicData>
        </a:graphic>
      </p:graphicFrame>
      <p:sp>
        <p:nvSpPr>
          <p:cNvPr id="23" name="New shape">
            <a:extLst>
              <a:ext uri="{FF2B5EF4-FFF2-40B4-BE49-F238E27FC236}">
                <a16:creationId xmlns:a16="http://schemas.microsoft.com/office/drawing/2014/main" id="{AB297AF1-3C6D-FD27-2306-28DE82FEDA94}"/>
              </a:ext>
            </a:extLst>
          </p:cNvPr>
          <p:cNvSpPr/>
          <p:nvPr/>
        </p:nvSpPr>
        <p:spPr>
          <a:xfrm>
            <a:off x="6952341" y="1285565"/>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a:t>
            </a:r>
            <a:r>
              <a:rPr lang="sv-SE" sz="900" dirty="0">
                <a:solidFill>
                  <a:srgbClr val="000000"/>
                </a:solidFill>
                <a:latin typeface="arial"/>
              </a:rPr>
              <a:t>2</a:t>
            </a:r>
            <a:endParaRPr sz="900" dirty="0">
              <a:solidFill>
                <a:srgbClr val="000000"/>
              </a:solidFill>
              <a:latin typeface="arial"/>
            </a:endParaRPr>
          </a:p>
        </p:txBody>
      </p:sp>
      <p:graphicFrame>
        <p:nvGraphicFramePr>
          <p:cNvPr id="24" name="New Table">
            <a:extLst>
              <a:ext uri="{FF2B5EF4-FFF2-40B4-BE49-F238E27FC236}">
                <a16:creationId xmlns:a16="http://schemas.microsoft.com/office/drawing/2014/main" id="{C2BD26B9-6F09-29C5-E54A-004FDEBD6D51}"/>
              </a:ext>
            </a:extLst>
          </p:cNvPr>
          <p:cNvGraphicFramePr>
            <a:graphicFrameLocks noGrp="1"/>
          </p:cNvGraphicFramePr>
          <p:nvPr>
            <p:extLst>
              <p:ext uri="{D42A27DB-BD31-4B8C-83A1-F6EECF244321}">
                <p14:modId xmlns:p14="http://schemas.microsoft.com/office/powerpoint/2010/main" val="2877518964"/>
              </p:ext>
            </p:extLst>
          </p:nvPr>
        </p:nvGraphicFramePr>
        <p:xfrm>
          <a:off x="7376531" y="1633025"/>
          <a:ext cx="414009" cy="1632192"/>
        </p:xfrm>
        <a:graphic>
          <a:graphicData uri="http://schemas.openxmlformats.org/drawingml/2006/table">
            <a:tbl>
              <a:tblPr firstRow="1" bandRow="1">
                <a:tableStyleId>{5C22544A-7EE6-4342-B048-85BDC9FD1C3A}</a:tableStyleId>
              </a:tblPr>
              <a:tblGrid>
                <a:gridCol w="414009">
                  <a:extLst>
                    <a:ext uri="{9D8B030D-6E8A-4147-A177-3AD203B41FA5}">
                      <a16:colId xmlns:a16="http://schemas.microsoft.com/office/drawing/2014/main" val="20001"/>
                    </a:ext>
                  </a:extLst>
                </a:gridCol>
              </a:tblGrid>
              <a:tr h="308777">
                <a:tc>
                  <a:txBody>
                    <a:bodyPr/>
                    <a:lstStyle/>
                    <a:p>
                      <a:pPr algn="ctr"/>
                      <a:r>
                        <a:rPr sz="900" b="0" i="0" u="none" dirty="0">
                          <a:solidFill>
                            <a:srgbClr val="262626"/>
                          </a:solidFill>
                          <a:latin typeface="arial"/>
                        </a:rPr>
                        <a:t>2%</a:t>
                      </a:r>
                    </a:p>
                  </a:txBody>
                  <a:tcPr marL="0" marR="0" marT="0" marB="0" anchor="ctr">
                    <a:lnL w="0" cmpd="sng">
                      <a:solidFill>
                        <a:srgbClr val="FFFFFF">
                          <a:alpha val="0"/>
                        </a:srgbClr>
                      </a:solidFill>
                      <a:prstDash val="soli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507319">
                <a:tc>
                  <a:txBody>
                    <a:bodyPr/>
                    <a:lstStyle/>
                    <a:p>
                      <a:pPr algn="ctr"/>
                      <a:r>
                        <a:rPr sz="900" b="0" i="0" u="none">
                          <a:solidFill>
                            <a:srgbClr val="262626"/>
                          </a:solidFill>
                          <a:latin typeface="arial"/>
                        </a:rPr>
                        <a:t>5%</a:t>
                      </a: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408048">
                <a:tc>
                  <a:txBody>
                    <a:bodyPr/>
                    <a:lstStyle/>
                    <a:p>
                      <a:pPr algn="ctr"/>
                      <a:r>
                        <a:rPr sz="900" b="0" i="0" u="none">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2"/>
                  </a:ext>
                </a:extLst>
              </a:tr>
              <a:tr h="408048">
                <a:tc>
                  <a:txBody>
                    <a:bodyPr/>
                    <a:lstStyle/>
                    <a:p>
                      <a:pPr algn="ctr"/>
                      <a:r>
                        <a:rPr sz="900" b="0" i="0" u="none" dirty="0">
                          <a:solidFill>
                            <a:srgbClr val="262626"/>
                          </a:solidFill>
                          <a:latin typeface="arial"/>
                        </a:rPr>
                        <a:t>1%</a:t>
                      </a: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3"/>
                  </a:ext>
                </a:extLst>
              </a:tr>
            </a:tbl>
          </a:graphicData>
        </a:graphic>
      </p:graphicFrame>
      <p:sp>
        <p:nvSpPr>
          <p:cNvPr id="25" name="New shape">
            <a:extLst>
              <a:ext uri="{FF2B5EF4-FFF2-40B4-BE49-F238E27FC236}">
                <a16:creationId xmlns:a16="http://schemas.microsoft.com/office/drawing/2014/main" id="{4AAF7FA5-E1F7-C76E-A68E-049AC05E558B}"/>
              </a:ext>
            </a:extLst>
          </p:cNvPr>
          <p:cNvSpPr/>
          <p:nvPr/>
        </p:nvSpPr>
        <p:spPr>
          <a:xfrm>
            <a:off x="7376532" y="1277424"/>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a:solidFill>
                  <a:prstClr val="black"/>
                </a:solidFill>
                <a:latin typeface="arial"/>
              </a:rPr>
              <a:t>Ingen åsikt</a:t>
            </a:r>
          </a:p>
        </p:txBody>
      </p:sp>
    </p:spTree>
    <p:extLst>
      <p:ext uri="{BB962C8B-B14F-4D97-AF65-F5344CB8AC3E}">
        <p14:creationId xmlns:p14="http://schemas.microsoft.com/office/powerpoint/2010/main" val="3475271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Jag deltar i min idrott...</a:t>
            </a:r>
          </a:p>
        </p:txBody>
      </p:sp>
      <p:graphicFrame>
        <p:nvGraphicFramePr>
          <p:cNvPr id="4" name="ChartObject">
            <a:extLst>
              <a:ext uri="{FF2B5EF4-FFF2-40B4-BE49-F238E27FC236}">
                <a16:creationId xmlns:a16="http://schemas.microsoft.com/office/drawing/2014/main" id="{752A4B2D-3892-B5D1-816D-8CA64805AB78}"/>
              </a:ext>
            </a:extLst>
          </p:cNvPr>
          <p:cNvGraphicFramePr/>
          <p:nvPr>
            <p:extLst>
              <p:ext uri="{D42A27DB-BD31-4B8C-83A1-F6EECF244321}">
                <p14:modId xmlns:p14="http://schemas.microsoft.com/office/powerpoint/2010/main" val="3165707788"/>
              </p:ext>
            </p:extLst>
          </p:nvPr>
        </p:nvGraphicFramePr>
        <p:xfrm>
          <a:off x="635000" y="1533456"/>
          <a:ext cx="5740400" cy="2311400"/>
        </p:xfrm>
        <a:graphic>
          <a:graphicData uri="http://schemas.openxmlformats.org/drawingml/2006/chart">
            <c:chart xmlns:c="http://schemas.openxmlformats.org/drawingml/2006/chart" xmlns:r="http://schemas.openxmlformats.org/officeDocument/2006/relationships" r:id="rId2"/>
          </a:graphicData>
        </a:graphic>
      </p:graphicFrame>
      <p:sp>
        <p:nvSpPr>
          <p:cNvPr id="2" name="New shape">
            <a:extLst>
              <a:ext uri="{FF2B5EF4-FFF2-40B4-BE49-F238E27FC236}">
                <a16:creationId xmlns:a16="http://schemas.microsoft.com/office/drawing/2014/main" id="{0230F0FA-3E7B-E3F8-74E7-C173A941F809}"/>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graphicFrame>
        <p:nvGraphicFramePr>
          <p:cNvPr id="5" name="New Table">
            <a:extLst>
              <a:ext uri="{FF2B5EF4-FFF2-40B4-BE49-F238E27FC236}">
                <a16:creationId xmlns:a16="http://schemas.microsoft.com/office/drawing/2014/main" id="{CC89043E-5863-0621-C05B-8E54EE8635F1}"/>
              </a:ext>
            </a:extLst>
          </p:cNvPr>
          <p:cNvGraphicFramePr>
            <a:graphicFrameLocks noGrp="1"/>
          </p:cNvGraphicFramePr>
          <p:nvPr>
            <p:extLst>
              <p:ext uri="{D42A27DB-BD31-4B8C-83A1-F6EECF244321}">
                <p14:modId xmlns:p14="http://schemas.microsoft.com/office/powerpoint/2010/main" val="2170698914"/>
              </p:ext>
            </p:extLst>
          </p:nvPr>
        </p:nvGraphicFramePr>
        <p:xfrm>
          <a:off x="6108273" y="1661374"/>
          <a:ext cx="419100" cy="165576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31152">
                <a:tc>
                  <a:txBody>
                    <a:bodyPr/>
                    <a:lstStyle/>
                    <a:p>
                      <a:pPr algn="ctr"/>
                      <a:r>
                        <a:rPr sz="900" b="0" i="0" u="none" dirty="0">
                          <a:solidFill>
                            <a:srgbClr val="262626"/>
                          </a:solidFill>
                          <a:latin typeface="arial"/>
                        </a:rPr>
                        <a:t>4.8</a:t>
                      </a: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331152">
                <a:tc>
                  <a:txBody>
                    <a:bodyPr/>
                    <a:lstStyle/>
                    <a:p>
                      <a:pPr algn="ctr"/>
                      <a:r>
                        <a:rPr sz="900" b="0" i="0" u="none" dirty="0">
                          <a:solidFill>
                            <a:srgbClr val="262626"/>
                          </a:solidFill>
                          <a:latin typeface="arial"/>
                        </a:rPr>
                        <a:t>4.8</a:t>
                      </a: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331152">
                <a:tc>
                  <a:txBody>
                    <a:bodyPr/>
                    <a:lstStyle/>
                    <a:p>
                      <a:pPr algn="ctr"/>
                      <a:r>
                        <a:rPr sz="900" b="0" i="0" u="none" dirty="0">
                          <a:solidFill>
                            <a:srgbClr val="262626"/>
                          </a:solidFill>
                          <a:latin typeface="arial"/>
                        </a:rPr>
                        <a:t>4.7</a:t>
                      </a: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331152">
                <a:tc>
                  <a:txBody>
                    <a:bodyPr/>
                    <a:lstStyle/>
                    <a:p>
                      <a:pPr algn="ctr"/>
                      <a:r>
                        <a:rPr sz="900" b="0" i="0" u="none" dirty="0">
                          <a:solidFill>
                            <a:srgbClr val="262626"/>
                          </a:solidFill>
                          <a:latin typeface="arial"/>
                        </a:rPr>
                        <a:t>4.3</a:t>
                      </a: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331152">
                <a:tc>
                  <a:txBody>
                    <a:bodyPr/>
                    <a:lstStyle/>
                    <a:p>
                      <a:pPr algn="ctr"/>
                      <a:r>
                        <a:rPr sz="900" b="0" i="0" u="none" dirty="0">
                          <a:solidFill>
                            <a:srgbClr val="262626"/>
                          </a:solidFill>
                          <a:latin typeface="arial"/>
                        </a:rPr>
                        <a:t>4.1</a:t>
                      </a: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6" name="New shape">
            <a:extLst>
              <a:ext uri="{FF2B5EF4-FFF2-40B4-BE49-F238E27FC236}">
                <a16:creationId xmlns:a16="http://schemas.microsoft.com/office/drawing/2014/main" id="{B9210412-3FAD-464F-ABCB-4309B33E2A90}"/>
              </a:ext>
            </a:extLst>
          </p:cNvPr>
          <p:cNvSpPr/>
          <p:nvPr/>
        </p:nvSpPr>
        <p:spPr>
          <a:xfrm>
            <a:off x="6108273" y="1255129"/>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2024</a:t>
            </a:r>
          </a:p>
        </p:txBody>
      </p:sp>
      <p:graphicFrame>
        <p:nvGraphicFramePr>
          <p:cNvPr id="7" name="New Table">
            <a:extLst>
              <a:ext uri="{FF2B5EF4-FFF2-40B4-BE49-F238E27FC236}">
                <a16:creationId xmlns:a16="http://schemas.microsoft.com/office/drawing/2014/main" id="{BE78C305-A68B-C7B4-29CC-423D93FC1D5C}"/>
              </a:ext>
            </a:extLst>
          </p:cNvPr>
          <p:cNvGraphicFramePr>
            <a:graphicFrameLocks noGrp="1"/>
          </p:cNvGraphicFramePr>
          <p:nvPr>
            <p:extLst>
              <p:ext uri="{D42A27DB-BD31-4B8C-83A1-F6EECF244321}">
                <p14:modId xmlns:p14="http://schemas.microsoft.com/office/powerpoint/2010/main" val="2153801936"/>
              </p:ext>
            </p:extLst>
          </p:nvPr>
        </p:nvGraphicFramePr>
        <p:xfrm>
          <a:off x="6525232" y="1659233"/>
          <a:ext cx="419100" cy="165576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31152">
                <a:tc>
                  <a:txBody>
                    <a:bodyPr/>
                    <a:lstStyle/>
                    <a:p>
                      <a:pPr algn="ctr"/>
                      <a:r>
                        <a:rPr sz="900" b="0" i="0" u="none" dirty="0">
                          <a:solidFill>
                            <a:srgbClr val="262626"/>
                          </a:solidFill>
                          <a:latin typeface="arial"/>
                        </a:rPr>
                        <a:t>4.</a:t>
                      </a:r>
                      <a:r>
                        <a:rPr lang="sv-SE" sz="900" b="0" i="0" u="none" dirty="0">
                          <a:solidFill>
                            <a:srgbClr val="262626"/>
                          </a:solidFill>
                          <a:latin typeface="arial"/>
                        </a:rPr>
                        <a:t>9</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331152">
                <a:tc>
                  <a:txBody>
                    <a:bodyPr/>
                    <a:lstStyle/>
                    <a:p>
                      <a:pPr algn="ctr"/>
                      <a:r>
                        <a:rPr sz="900" b="0" i="0" u="none" dirty="0">
                          <a:solidFill>
                            <a:srgbClr val="262626"/>
                          </a:solidFill>
                          <a:latin typeface="arial"/>
                        </a:rPr>
                        <a:t>4.8</a:t>
                      </a: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331152">
                <a:tc>
                  <a:txBody>
                    <a:bodyPr/>
                    <a:lstStyle/>
                    <a:p>
                      <a:pPr algn="ctr"/>
                      <a:r>
                        <a:rPr sz="900" b="0" i="0" u="none" dirty="0">
                          <a:solidFill>
                            <a:srgbClr val="262626"/>
                          </a:solidFill>
                          <a:latin typeface="arial"/>
                        </a:rPr>
                        <a:t>4.7</a:t>
                      </a: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331152">
                <a:tc>
                  <a:txBody>
                    <a:bodyPr/>
                    <a:lstStyle/>
                    <a:p>
                      <a:pPr algn="ctr"/>
                      <a:r>
                        <a:rPr sz="900" b="0" i="0" u="none" dirty="0">
                          <a:solidFill>
                            <a:srgbClr val="262626"/>
                          </a:solidFill>
                          <a:latin typeface="arial"/>
                        </a:rPr>
                        <a:t>4.3</a:t>
                      </a: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331152">
                <a:tc>
                  <a:txBody>
                    <a:bodyPr/>
                    <a:lstStyle/>
                    <a:p>
                      <a:pPr algn="ctr"/>
                      <a:r>
                        <a:rPr sz="900" b="0" i="0" u="none" dirty="0">
                          <a:solidFill>
                            <a:srgbClr val="262626"/>
                          </a:solidFill>
                          <a:latin typeface="arial"/>
                        </a:rPr>
                        <a:t>4.1</a:t>
                      </a: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8" name="New shape">
            <a:extLst>
              <a:ext uri="{FF2B5EF4-FFF2-40B4-BE49-F238E27FC236}">
                <a16:creationId xmlns:a16="http://schemas.microsoft.com/office/drawing/2014/main" id="{F935842C-846C-930E-44F0-A09503681A0B}"/>
              </a:ext>
            </a:extLst>
          </p:cNvPr>
          <p:cNvSpPr/>
          <p:nvPr/>
        </p:nvSpPr>
        <p:spPr>
          <a:xfrm>
            <a:off x="6525232" y="1252988"/>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a:t>
            </a:r>
            <a:r>
              <a:rPr lang="sv-SE" sz="900" dirty="0">
                <a:solidFill>
                  <a:srgbClr val="000000"/>
                </a:solidFill>
                <a:latin typeface="arial"/>
              </a:rPr>
              <a:t>3</a:t>
            </a:r>
            <a:endParaRPr sz="900" dirty="0">
              <a:solidFill>
                <a:srgbClr val="000000"/>
              </a:solidFill>
              <a:latin typeface="arial"/>
            </a:endParaRPr>
          </a:p>
        </p:txBody>
      </p:sp>
      <p:graphicFrame>
        <p:nvGraphicFramePr>
          <p:cNvPr id="9" name="New Table">
            <a:extLst>
              <a:ext uri="{FF2B5EF4-FFF2-40B4-BE49-F238E27FC236}">
                <a16:creationId xmlns:a16="http://schemas.microsoft.com/office/drawing/2014/main" id="{2135F38E-3350-7D57-B839-0896B351F9E7}"/>
              </a:ext>
            </a:extLst>
          </p:cNvPr>
          <p:cNvGraphicFramePr>
            <a:graphicFrameLocks noGrp="1"/>
          </p:cNvGraphicFramePr>
          <p:nvPr>
            <p:extLst>
              <p:ext uri="{D42A27DB-BD31-4B8C-83A1-F6EECF244321}">
                <p14:modId xmlns:p14="http://schemas.microsoft.com/office/powerpoint/2010/main" val="1845600971"/>
              </p:ext>
            </p:extLst>
          </p:nvPr>
        </p:nvGraphicFramePr>
        <p:xfrm>
          <a:off x="6944332" y="1661374"/>
          <a:ext cx="419100" cy="165576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31152">
                <a:tc>
                  <a:txBody>
                    <a:bodyPr/>
                    <a:lstStyle/>
                    <a:p>
                      <a:pPr algn="ctr"/>
                      <a:r>
                        <a:rPr sz="900" b="0" i="0" u="none" dirty="0">
                          <a:solidFill>
                            <a:srgbClr val="262626"/>
                          </a:solidFill>
                          <a:latin typeface="arial"/>
                        </a:rPr>
                        <a:t>4.</a:t>
                      </a:r>
                      <a:r>
                        <a:rPr lang="sv-SE" sz="900" b="0" i="0" u="none" dirty="0">
                          <a:solidFill>
                            <a:srgbClr val="262626"/>
                          </a:solidFill>
                          <a:latin typeface="arial"/>
                        </a:rPr>
                        <a:t>7</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331152">
                <a:tc>
                  <a:txBody>
                    <a:bodyPr/>
                    <a:lstStyle/>
                    <a:p>
                      <a:pPr algn="ctr"/>
                      <a:r>
                        <a:rPr sz="900" b="0" i="0" u="none" dirty="0">
                          <a:solidFill>
                            <a:srgbClr val="262626"/>
                          </a:solidFill>
                          <a:latin typeface="arial"/>
                        </a:rPr>
                        <a:t>4.</a:t>
                      </a:r>
                      <a:r>
                        <a:rPr lang="sv-SE" sz="900" b="0" i="0" u="none" dirty="0">
                          <a:solidFill>
                            <a:srgbClr val="262626"/>
                          </a:solidFill>
                          <a:latin typeface="arial"/>
                        </a:rPr>
                        <a:t>7</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331152">
                <a:tc>
                  <a:txBody>
                    <a:bodyPr/>
                    <a:lstStyle/>
                    <a:p>
                      <a:pPr algn="ctr"/>
                      <a:r>
                        <a:rPr sz="900" b="0" i="0" u="none" dirty="0">
                          <a:solidFill>
                            <a:srgbClr val="262626"/>
                          </a:solidFill>
                          <a:latin typeface="arial"/>
                        </a:rPr>
                        <a:t>4.</a:t>
                      </a:r>
                      <a:r>
                        <a:rPr lang="sv-SE" sz="900" b="0" i="0" u="none" dirty="0">
                          <a:solidFill>
                            <a:srgbClr val="262626"/>
                          </a:solidFill>
                          <a:latin typeface="arial"/>
                        </a:rPr>
                        <a:t>6</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331152">
                <a:tc>
                  <a:txBody>
                    <a:bodyPr/>
                    <a:lstStyle/>
                    <a:p>
                      <a:pPr algn="ctr"/>
                      <a:r>
                        <a:rPr sz="900" b="0" i="0" u="none" dirty="0">
                          <a:solidFill>
                            <a:srgbClr val="262626"/>
                          </a:solidFill>
                          <a:latin typeface="arial"/>
                        </a:rPr>
                        <a:t>4.3</a:t>
                      </a: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331152">
                <a:tc>
                  <a:txBody>
                    <a:bodyPr/>
                    <a:lstStyle/>
                    <a:p>
                      <a:pPr algn="ctr"/>
                      <a:r>
                        <a:rPr sz="900" b="0" i="0" u="none" dirty="0">
                          <a:solidFill>
                            <a:srgbClr val="262626"/>
                          </a:solidFill>
                          <a:latin typeface="arial"/>
                        </a:rPr>
                        <a:t>4.1</a:t>
                      </a: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10" name="New shape">
            <a:extLst>
              <a:ext uri="{FF2B5EF4-FFF2-40B4-BE49-F238E27FC236}">
                <a16:creationId xmlns:a16="http://schemas.microsoft.com/office/drawing/2014/main" id="{D1F6124A-79FD-409E-5DBC-4C0FDF1BD447}"/>
              </a:ext>
            </a:extLst>
          </p:cNvPr>
          <p:cNvSpPr/>
          <p:nvPr/>
        </p:nvSpPr>
        <p:spPr>
          <a:xfrm>
            <a:off x="6944332" y="1255129"/>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a:t>
            </a:r>
            <a:r>
              <a:rPr lang="sv-SE" sz="900" dirty="0">
                <a:solidFill>
                  <a:srgbClr val="000000"/>
                </a:solidFill>
                <a:latin typeface="arial"/>
              </a:rPr>
              <a:t>2</a:t>
            </a:r>
            <a:endParaRPr sz="900" dirty="0">
              <a:solidFill>
                <a:srgbClr val="000000"/>
              </a:solidFill>
              <a:latin typeface="arial"/>
            </a:endParaRPr>
          </a:p>
        </p:txBody>
      </p:sp>
      <p:graphicFrame>
        <p:nvGraphicFramePr>
          <p:cNvPr id="13" name="New Table">
            <a:extLst>
              <a:ext uri="{FF2B5EF4-FFF2-40B4-BE49-F238E27FC236}">
                <a16:creationId xmlns:a16="http://schemas.microsoft.com/office/drawing/2014/main" id="{E7DF27D1-44BF-0A0C-45BF-EAFCC61ABCF8}"/>
              </a:ext>
            </a:extLst>
          </p:cNvPr>
          <p:cNvGraphicFramePr>
            <a:graphicFrameLocks noGrp="1"/>
          </p:cNvGraphicFramePr>
          <p:nvPr>
            <p:extLst>
              <p:ext uri="{D42A27DB-BD31-4B8C-83A1-F6EECF244321}">
                <p14:modId xmlns:p14="http://schemas.microsoft.com/office/powerpoint/2010/main" val="1301156"/>
              </p:ext>
            </p:extLst>
          </p:nvPr>
        </p:nvGraphicFramePr>
        <p:xfrm>
          <a:off x="7361291" y="1659233"/>
          <a:ext cx="419100" cy="165576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31152">
                <a:tc>
                  <a:txBody>
                    <a:bodyPr/>
                    <a:lstStyle/>
                    <a:p>
                      <a:pPr algn="ct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331152">
                <a:tc>
                  <a:txBody>
                    <a:bodyPr/>
                    <a:lstStyle/>
                    <a:p>
                      <a:pPr algn="ct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331152">
                <a:tc>
                  <a:txBody>
                    <a:bodyPr/>
                    <a:lstStyle/>
                    <a:p>
                      <a:pPr algn="ct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331152">
                <a:tc>
                  <a:txBody>
                    <a:bodyPr/>
                    <a:lstStyle/>
                    <a:p>
                      <a:pPr algn="ct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331152">
                <a:tc>
                  <a:txBody>
                    <a:bodyPr/>
                    <a:lstStyle/>
                    <a:p>
                      <a:pPr algn="ctr"/>
                      <a:r>
                        <a:rPr lang="sv-SE" sz="900" b="0" i="0" u="none" dirty="0">
                          <a:solidFill>
                            <a:srgbClr val="262626"/>
                          </a:solidFill>
                          <a:latin typeface="arial"/>
                        </a:rPr>
                        <a:t>4%</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15" name="New shape">
            <a:extLst>
              <a:ext uri="{FF2B5EF4-FFF2-40B4-BE49-F238E27FC236}">
                <a16:creationId xmlns:a16="http://schemas.microsoft.com/office/drawing/2014/main" id="{CBC0808B-C2A5-F710-4AA2-BE76D15C5640}"/>
              </a:ext>
            </a:extLst>
          </p:cNvPr>
          <p:cNvSpPr/>
          <p:nvPr/>
        </p:nvSpPr>
        <p:spPr>
          <a:xfrm>
            <a:off x="7361291" y="1252988"/>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Ingen </a:t>
            </a:r>
          </a:p>
          <a:p>
            <a:pPr algn="ctr"/>
            <a:r>
              <a:rPr lang="sv-SE" sz="900" dirty="0">
                <a:solidFill>
                  <a:srgbClr val="000000"/>
                </a:solidFill>
                <a:latin typeface="arial"/>
              </a:rPr>
              <a:t>åsikt</a:t>
            </a:r>
            <a:endParaRPr sz="900" dirty="0">
              <a:solidFill>
                <a:srgbClr val="000000"/>
              </a:solidFill>
              <a:latin typeface="arial"/>
            </a:endParaRPr>
          </a:p>
        </p:txBody>
      </p:sp>
    </p:spTree>
    <p:extLst>
      <p:ext uri="{BB962C8B-B14F-4D97-AF65-F5344CB8AC3E}">
        <p14:creationId xmlns:p14="http://schemas.microsoft.com/office/powerpoint/2010/main" val="21940542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Jag deltar i min idrott...</a:t>
            </a:r>
          </a:p>
        </p:txBody>
      </p:sp>
      <p:graphicFrame>
        <p:nvGraphicFramePr>
          <p:cNvPr id="2" name="ChartObject">
            <a:extLst>
              <a:ext uri="{FF2B5EF4-FFF2-40B4-BE49-F238E27FC236}">
                <a16:creationId xmlns:a16="http://schemas.microsoft.com/office/drawing/2014/main" id="{CE24AA03-F1CE-71DA-5A8A-4DA2F9B8FF57}"/>
              </a:ext>
            </a:extLst>
          </p:cNvPr>
          <p:cNvGraphicFramePr/>
          <p:nvPr>
            <p:extLst>
              <p:ext uri="{D42A27DB-BD31-4B8C-83A1-F6EECF244321}">
                <p14:modId xmlns:p14="http://schemas.microsoft.com/office/powerpoint/2010/main" val="3779217311"/>
              </p:ext>
            </p:extLst>
          </p:nvPr>
        </p:nvGraphicFramePr>
        <p:xfrm>
          <a:off x="635000" y="1560830"/>
          <a:ext cx="5956300" cy="2311400"/>
        </p:xfrm>
        <a:graphic>
          <a:graphicData uri="http://schemas.openxmlformats.org/drawingml/2006/chart">
            <c:chart xmlns:c="http://schemas.openxmlformats.org/drawingml/2006/chart" xmlns:r="http://schemas.openxmlformats.org/officeDocument/2006/relationships" r:id="rId2"/>
          </a:graphicData>
        </a:graphic>
      </p:graphicFrame>
      <p:sp>
        <p:nvSpPr>
          <p:cNvPr id="4" name="New shape">
            <a:extLst>
              <a:ext uri="{FF2B5EF4-FFF2-40B4-BE49-F238E27FC236}">
                <a16:creationId xmlns:a16="http://schemas.microsoft.com/office/drawing/2014/main" id="{61A9921E-3AA1-E064-0EB1-84103BCD94F6}"/>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p:txBody>
      </p:sp>
      <p:graphicFrame>
        <p:nvGraphicFramePr>
          <p:cNvPr id="7" name="New Table">
            <a:extLst>
              <a:ext uri="{FF2B5EF4-FFF2-40B4-BE49-F238E27FC236}">
                <a16:creationId xmlns:a16="http://schemas.microsoft.com/office/drawing/2014/main" id="{35FCB1B2-A7C1-593E-7DBA-25F9D9C13843}"/>
              </a:ext>
            </a:extLst>
          </p:cNvPr>
          <p:cNvGraphicFramePr>
            <a:graphicFrameLocks noGrp="1"/>
          </p:cNvGraphicFramePr>
          <p:nvPr>
            <p:extLst>
              <p:ext uri="{D42A27DB-BD31-4B8C-83A1-F6EECF244321}">
                <p14:modId xmlns:p14="http://schemas.microsoft.com/office/powerpoint/2010/main" val="3424780807"/>
              </p:ext>
            </p:extLst>
          </p:nvPr>
        </p:nvGraphicFramePr>
        <p:xfrm>
          <a:off x="6322284" y="1690558"/>
          <a:ext cx="419100" cy="165576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31152">
                <a:tc>
                  <a:txBody>
                    <a:bodyPr/>
                    <a:lstStyle/>
                    <a:p>
                      <a:pPr algn="ct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331152">
                <a:tc>
                  <a:txBody>
                    <a:bodyPr/>
                    <a:lstStyle/>
                    <a:p>
                      <a:pPr algn="ct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331152">
                <a:tc>
                  <a:txBody>
                    <a:bodyPr/>
                    <a:lstStyle/>
                    <a:p>
                      <a:pPr algn="ct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331152">
                <a:tc>
                  <a:txBody>
                    <a:bodyPr/>
                    <a:lstStyle/>
                    <a:p>
                      <a:pPr algn="ctr"/>
                      <a:r>
                        <a:rPr lang="sv-SE" sz="900" b="0" i="0" u="none" dirty="0">
                          <a:solidFill>
                            <a:srgbClr val="262626"/>
                          </a:solidFill>
                          <a:latin typeface="arial"/>
                        </a:rPr>
                        <a:t>9%</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331152">
                <a:tc>
                  <a:txBody>
                    <a:bodyPr/>
                    <a:lstStyle/>
                    <a:p>
                      <a:pPr algn="ct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8" name="New shape">
            <a:extLst>
              <a:ext uri="{FF2B5EF4-FFF2-40B4-BE49-F238E27FC236}">
                <a16:creationId xmlns:a16="http://schemas.microsoft.com/office/drawing/2014/main" id="{B14F50F8-A2D5-3FCE-8215-50E56D506B24}"/>
              </a:ext>
            </a:extLst>
          </p:cNvPr>
          <p:cNvSpPr/>
          <p:nvPr/>
        </p:nvSpPr>
        <p:spPr>
          <a:xfrm>
            <a:off x="6322284" y="1284313"/>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Ingen åsikt</a:t>
            </a:r>
            <a:endParaRPr sz="900" dirty="0">
              <a:solidFill>
                <a:srgbClr val="000000"/>
              </a:solidFill>
              <a:latin typeface="arial"/>
            </a:endParaRPr>
          </a:p>
        </p:txBody>
      </p:sp>
      <p:graphicFrame>
        <p:nvGraphicFramePr>
          <p:cNvPr id="9" name="New Table">
            <a:extLst>
              <a:ext uri="{FF2B5EF4-FFF2-40B4-BE49-F238E27FC236}">
                <a16:creationId xmlns:a16="http://schemas.microsoft.com/office/drawing/2014/main" id="{5FDC4C75-C7EB-84AA-29B0-7211191D7EBF}"/>
              </a:ext>
            </a:extLst>
          </p:cNvPr>
          <p:cNvGraphicFramePr>
            <a:graphicFrameLocks noGrp="1"/>
          </p:cNvGraphicFramePr>
          <p:nvPr>
            <p:extLst>
              <p:ext uri="{D42A27DB-BD31-4B8C-83A1-F6EECF244321}">
                <p14:modId xmlns:p14="http://schemas.microsoft.com/office/powerpoint/2010/main" val="4110372447"/>
              </p:ext>
            </p:extLst>
          </p:nvPr>
        </p:nvGraphicFramePr>
        <p:xfrm>
          <a:off x="7239507" y="1690558"/>
          <a:ext cx="419100" cy="165576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31152">
                <a:tc>
                  <a:txBody>
                    <a:bodyPr/>
                    <a:lstStyle/>
                    <a:p>
                      <a:pPr algn="ctr"/>
                      <a:r>
                        <a:rPr lang="sv-SE" sz="900" b="0" i="0" u="none" dirty="0">
                          <a:solidFill>
                            <a:srgbClr val="262626"/>
                          </a:solidFill>
                          <a:latin typeface="arial"/>
                        </a:rPr>
                        <a:t>92%</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331152">
                <a:tc>
                  <a:txBody>
                    <a:bodyPr/>
                    <a:lstStyle/>
                    <a:p>
                      <a:pPr algn="ctr"/>
                      <a:r>
                        <a:rPr lang="sv-SE" sz="900" b="0" i="0" u="none" dirty="0">
                          <a:solidFill>
                            <a:srgbClr val="262626"/>
                          </a:solidFill>
                          <a:latin typeface="arial"/>
                        </a:rPr>
                        <a:t>86%</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331152">
                <a:tc>
                  <a:txBody>
                    <a:bodyPr/>
                    <a:lstStyle/>
                    <a:p>
                      <a:pPr algn="ctr"/>
                      <a:r>
                        <a:rPr lang="sv-SE" sz="900" b="0" i="0" u="none" dirty="0">
                          <a:solidFill>
                            <a:srgbClr val="262626"/>
                          </a:solidFill>
                          <a:latin typeface="arial"/>
                        </a:rPr>
                        <a:t>86%</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331152">
                <a:tc>
                  <a:txBody>
                    <a:bodyPr/>
                    <a:lstStyle/>
                    <a:p>
                      <a:pPr algn="ctr"/>
                      <a:r>
                        <a:rPr lang="sv-SE" sz="900" b="0" i="0" u="none" dirty="0">
                          <a:solidFill>
                            <a:srgbClr val="262626"/>
                          </a:solidFill>
                          <a:latin typeface="arial"/>
                        </a:rPr>
                        <a:t>74%</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331152">
                <a:tc>
                  <a:txBody>
                    <a:bodyPr/>
                    <a:lstStyle/>
                    <a:p>
                      <a:pPr algn="ctr"/>
                      <a:r>
                        <a:rPr lang="sv-SE" sz="900" b="0" i="0" u="none" dirty="0">
                          <a:solidFill>
                            <a:srgbClr val="262626"/>
                          </a:solidFill>
                          <a:latin typeface="arial"/>
                        </a:rPr>
                        <a:t>79%</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10" name="New shape">
            <a:extLst>
              <a:ext uri="{FF2B5EF4-FFF2-40B4-BE49-F238E27FC236}">
                <a16:creationId xmlns:a16="http://schemas.microsoft.com/office/drawing/2014/main" id="{6D23F064-AE21-C642-1939-EA13202E5BD5}"/>
              </a:ext>
            </a:extLst>
          </p:cNvPr>
          <p:cNvSpPr/>
          <p:nvPr/>
        </p:nvSpPr>
        <p:spPr>
          <a:xfrm>
            <a:off x="6810135" y="1284313"/>
            <a:ext cx="1277843"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Andel Instämmer ej (1-2) 2023</a:t>
            </a:r>
            <a:endParaRPr sz="900" dirty="0">
              <a:solidFill>
                <a:srgbClr val="000000"/>
              </a:solidFill>
              <a:latin typeface="arial"/>
            </a:endParaRPr>
          </a:p>
        </p:txBody>
      </p:sp>
    </p:spTree>
    <p:extLst>
      <p:ext uri="{BB962C8B-B14F-4D97-AF65-F5344CB8AC3E}">
        <p14:creationId xmlns:p14="http://schemas.microsoft.com/office/powerpoint/2010/main" val="17939968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I min träningsgrupp</a:t>
            </a:r>
          </a:p>
        </p:txBody>
      </p:sp>
      <p:graphicFrame>
        <p:nvGraphicFramePr>
          <p:cNvPr id="4" name="ChartObject">
            <a:extLst>
              <a:ext uri="{FF2B5EF4-FFF2-40B4-BE49-F238E27FC236}">
                <a16:creationId xmlns:a16="http://schemas.microsoft.com/office/drawing/2014/main" id="{38BF2E15-935A-DFAF-2C67-DE731CB6CCF3}"/>
              </a:ext>
            </a:extLst>
          </p:cNvPr>
          <p:cNvGraphicFramePr/>
          <p:nvPr>
            <p:extLst>
              <p:ext uri="{D42A27DB-BD31-4B8C-83A1-F6EECF244321}">
                <p14:modId xmlns:p14="http://schemas.microsoft.com/office/powerpoint/2010/main" val="203793262"/>
              </p:ext>
            </p:extLst>
          </p:nvPr>
        </p:nvGraphicFramePr>
        <p:xfrm>
          <a:off x="635000" y="1055066"/>
          <a:ext cx="6388100" cy="345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New shape">
            <a:extLst>
              <a:ext uri="{FF2B5EF4-FFF2-40B4-BE49-F238E27FC236}">
                <a16:creationId xmlns:a16="http://schemas.microsoft.com/office/drawing/2014/main" id="{3E63D7F5-C8BC-6F74-8132-C8B298F5F5D7}"/>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graphicFrame>
        <p:nvGraphicFramePr>
          <p:cNvPr id="5" name="New Table">
            <a:extLst>
              <a:ext uri="{FF2B5EF4-FFF2-40B4-BE49-F238E27FC236}">
                <a16:creationId xmlns:a16="http://schemas.microsoft.com/office/drawing/2014/main" id="{F3D5B9CA-09E3-F4C4-D909-3892F51EF681}"/>
              </a:ext>
            </a:extLst>
          </p:cNvPr>
          <p:cNvGraphicFramePr>
            <a:graphicFrameLocks noGrp="1"/>
          </p:cNvGraphicFramePr>
          <p:nvPr>
            <p:extLst>
              <p:ext uri="{D42A27DB-BD31-4B8C-83A1-F6EECF244321}">
                <p14:modId xmlns:p14="http://schemas.microsoft.com/office/powerpoint/2010/main" val="2443138413"/>
              </p:ext>
            </p:extLst>
          </p:nvPr>
        </p:nvGraphicFramePr>
        <p:xfrm>
          <a:off x="6813550" y="1207621"/>
          <a:ext cx="419100" cy="2757671"/>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93953">
                <a:tc>
                  <a:txBody>
                    <a:bodyPr/>
                    <a:lstStyle/>
                    <a:p>
                      <a:pPr algn="ctr"/>
                      <a:r>
                        <a:rPr sz="900" b="0" i="0" u="none" dirty="0">
                          <a:solidFill>
                            <a:srgbClr val="262626"/>
                          </a:solidFill>
                          <a:latin typeface="arial"/>
                        </a:rPr>
                        <a:t>4.8</a:t>
                      </a: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393953">
                <a:tc>
                  <a:txBody>
                    <a:bodyPr/>
                    <a:lstStyle/>
                    <a:p>
                      <a:pPr algn="ctr"/>
                      <a:r>
                        <a:rPr sz="900" b="0" i="0" u="none" dirty="0">
                          <a:solidFill>
                            <a:srgbClr val="262626"/>
                          </a:solidFill>
                          <a:latin typeface="arial"/>
                        </a:rPr>
                        <a:t>4.8</a:t>
                      </a: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393953">
                <a:tc>
                  <a:txBody>
                    <a:bodyPr/>
                    <a:lstStyle/>
                    <a:p>
                      <a:pPr algn="ctr"/>
                      <a:r>
                        <a:rPr sz="900" b="0" i="0" u="none" dirty="0">
                          <a:solidFill>
                            <a:srgbClr val="262626"/>
                          </a:solidFill>
                          <a:latin typeface="arial"/>
                        </a:rPr>
                        <a:t>4.</a:t>
                      </a:r>
                      <a:r>
                        <a:rPr lang="sv-SE" sz="900" b="0" i="0" u="none" dirty="0">
                          <a:solidFill>
                            <a:srgbClr val="262626"/>
                          </a:solidFill>
                          <a:latin typeface="arial"/>
                        </a:rPr>
                        <a:t>9</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393953">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393953">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393953">
                <a:tc>
                  <a:txBody>
                    <a:bodyPr/>
                    <a:lstStyle/>
                    <a:p>
                      <a:pPr algn="ctr"/>
                      <a:r>
                        <a:rPr lang="sv-SE" sz="900" b="0" i="0" u="none" dirty="0">
                          <a:solidFill>
                            <a:srgbClr val="262626"/>
                          </a:solidFill>
                          <a:latin typeface="arial"/>
                        </a:rPr>
                        <a:t>4.8</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381438369"/>
                  </a:ext>
                </a:extLst>
              </a:tr>
              <a:tr h="393953">
                <a:tc>
                  <a:txBody>
                    <a:bodyPr/>
                    <a:lstStyle/>
                    <a:p>
                      <a:pPr algn="ctr"/>
                      <a:r>
                        <a:rPr lang="sv-SE" sz="900" b="0" i="0" u="none" dirty="0">
                          <a:solidFill>
                            <a:srgbClr val="262626"/>
                          </a:solidFill>
                          <a:latin typeface="arial"/>
                        </a:rPr>
                        <a:t>4.8</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062976746"/>
                  </a:ext>
                </a:extLst>
              </a:tr>
            </a:tbl>
          </a:graphicData>
        </a:graphic>
      </p:graphicFrame>
      <p:sp>
        <p:nvSpPr>
          <p:cNvPr id="6" name="New shape">
            <a:extLst>
              <a:ext uri="{FF2B5EF4-FFF2-40B4-BE49-F238E27FC236}">
                <a16:creationId xmlns:a16="http://schemas.microsoft.com/office/drawing/2014/main" id="{FA60107E-D4F5-4166-5058-EA53D8328377}"/>
              </a:ext>
            </a:extLst>
          </p:cNvPr>
          <p:cNvSpPr/>
          <p:nvPr/>
        </p:nvSpPr>
        <p:spPr>
          <a:xfrm>
            <a:off x="6813550" y="928221"/>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2024</a:t>
            </a:r>
          </a:p>
        </p:txBody>
      </p:sp>
      <p:graphicFrame>
        <p:nvGraphicFramePr>
          <p:cNvPr id="7" name="New Table">
            <a:extLst>
              <a:ext uri="{FF2B5EF4-FFF2-40B4-BE49-F238E27FC236}">
                <a16:creationId xmlns:a16="http://schemas.microsoft.com/office/drawing/2014/main" id="{1AF954CC-0B6E-5F5A-082F-BA2CEFA6BC42}"/>
              </a:ext>
            </a:extLst>
          </p:cNvPr>
          <p:cNvGraphicFramePr>
            <a:graphicFrameLocks noGrp="1"/>
          </p:cNvGraphicFramePr>
          <p:nvPr>
            <p:extLst>
              <p:ext uri="{D42A27DB-BD31-4B8C-83A1-F6EECF244321}">
                <p14:modId xmlns:p14="http://schemas.microsoft.com/office/powerpoint/2010/main" val="2023614225"/>
              </p:ext>
            </p:extLst>
          </p:nvPr>
        </p:nvGraphicFramePr>
        <p:xfrm>
          <a:off x="7234406" y="1207621"/>
          <a:ext cx="419100" cy="2757671"/>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93953">
                <a:tc>
                  <a:txBody>
                    <a:bodyPr/>
                    <a:lstStyle/>
                    <a:p>
                      <a:pPr algn="ctr"/>
                      <a:r>
                        <a:rPr sz="900" b="0" i="0" u="none" dirty="0">
                          <a:solidFill>
                            <a:srgbClr val="262626"/>
                          </a:solidFill>
                          <a:latin typeface="arial"/>
                        </a:rPr>
                        <a:t>4.</a:t>
                      </a:r>
                      <a:r>
                        <a:rPr lang="sv-SE" sz="900" b="0" i="0" u="none" dirty="0">
                          <a:solidFill>
                            <a:srgbClr val="262626"/>
                          </a:solidFill>
                          <a:latin typeface="arial"/>
                        </a:rPr>
                        <a:t>9</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393953">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393953">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393953">
                <a:tc>
                  <a:txBody>
                    <a:bodyPr/>
                    <a:lstStyle/>
                    <a:p>
                      <a:pPr algn="ctr"/>
                      <a:r>
                        <a:rPr sz="900" b="0" i="0" u="none" dirty="0">
                          <a:solidFill>
                            <a:srgbClr val="262626"/>
                          </a:solidFill>
                          <a:latin typeface="arial"/>
                        </a:rPr>
                        <a:t>4.</a:t>
                      </a:r>
                      <a:r>
                        <a:rPr lang="sv-SE" sz="900" b="0" i="0" u="none" dirty="0">
                          <a:solidFill>
                            <a:srgbClr val="262626"/>
                          </a:solidFill>
                          <a:latin typeface="arial"/>
                        </a:rPr>
                        <a:t>9</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393953">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393953">
                <a:tc>
                  <a:txBody>
                    <a:bodyPr/>
                    <a:lstStyle/>
                    <a:p>
                      <a:pPr algn="ctr"/>
                      <a:r>
                        <a:rPr lang="sv-SE" sz="900" b="0" i="0" u="none" dirty="0">
                          <a:solidFill>
                            <a:srgbClr val="262626"/>
                          </a:solidFill>
                          <a:latin typeface="arial"/>
                        </a:rPr>
                        <a:t>4.8</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381438369"/>
                  </a:ext>
                </a:extLst>
              </a:tr>
              <a:tr h="393953">
                <a:tc>
                  <a:txBody>
                    <a:bodyPr/>
                    <a:lstStyle/>
                    <a:p>
                      <a:pPr algn="ctr"/>
                      <a:r>
                        <a:rPr lang="sv-SE" sz="900" b="0" i="0" u="none" dirty="0">
                          <a:solidFill>
                            <a:srgbClr val="262626"/>
                          </a:solidFill>
                          <a:latin typeface="arial"/>
                        </a:rPr>
                        <a:t>4.9</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062976746"/>
                  </a:ext>
                </a:extLst>
              </a:tr>
            </a:tbl>
          </a:graphicData>
        </a:graphic>
      </p:graphicFrame>
      <p:sp>
        <p:nvSpPr>
          <p:cNvPr id="8" name="New shape">
            <a:extLst>
              <a:ext uri="{FF2B5EF4-FFF2-40B4-BE49-F238E27FC236}">
                <a16:creationId xmlns:a16="http://schemas.microsoft.com/office/drawing/2014/main" id="{B7ADA440-797E-3439-9C01-3802F25DED77}"/>
              </a:ext>
            </a:extLst>
          </p:cNvPr>
          <p:cNvSpPr/>
          <p:nvPr/>
        </p:nvSpPr>
        <p:spPr>
          <a:xfrm>
            <a:off x="7234406" y="928221"/>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a:t>
            </a:r>
            <a:r>
              <a:rPr lang="sv-SE" sz="900" dirty="0">
                <a:solidFill>
                  <a:srgbClr val="000000"/>
                </a:solidFill>
                <a:latin typeface="arial"/>
              </a:rPr>
              <a:t>3</a:t>
            </a:r>
            <a:endParaRPr sz="900" dirty="0">
              <a:solidFill>
                <a:srgbClr val="000000"/>
              </a:solidFill>
              <a:latin typeface="arial"/>
            </a:endParaRPr>
          </a:p>
        </p:txBody>
      </p:sp>
      <p:graphicFrame>
        <p:nvGraphicFramePr>
          <p:cNvPr id="10" name="New Table">
            <a:extLst>
              <a:ext uri="{FF2B5EF4-FFF2-40B4-BE49-F238E27FC236}">
                <a16:creationId xmlns:a16="http://schemas.microsoft.com/office/drawing/2014/main" id="{3B9D1C78-5670-C2B4-54E5-E13438D9B46C}"/>
              </a:ext>
            </a:extLst>
          </p:cNvPr>
          <p:cNvGraphicFramePr>
            <a:graphicFrameLocks noGrp="1"/>
          </p:cNvGraphicFramePr>
          <p:nvPr>
            <p:extLst>
              <p:ext uri="{D42A27DB-BD31-4B8C-83A1-F6EECF244321}">
                <p14:modId xmlns:p14="http://schemas.microsoft.com/office/powerpoint/2010/main" val="1001915821"/>
              </p:ext>
            </p:extLst>
          </p:nvPr>
        </p:nvGraphicFramePr>
        <p:xfrm>
          <a:off x="7653506" y="1207621"/>
          <a:ext cx="419100" cy="2757671"/>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93953">
                <a:tc>
                  <a:txBody>
                    <a:bodyPr/>
                    <a:lstStyle/>
                    <a:p>
                      <a:pPr algn="ctr"/>
                      <a:r>
                        <a:rPr sz="900" b="0" i="0" u="none" dirty="0">
                          <a:solidFill>
                            <a:srgbClr val="262626"/>
                          </a:solidFill>
                          <a:latin typeface="arial"/>
                        </a:rPr>
                        <a:t>4.</a:t>
                      </a:r>
                      <a:r>
                        <a:rPr lang="sv-SE" sz="900" b="0" i="0" u="none" dirty="0">
                          <a:solidFill>
                            <a:srgbClr val="262626"/>
                          </a:solidFill>
                          <a:latin typeface="arial"/>
                        </a:rPr>
                        <a:t>9</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393953">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393953">
                <a:tc>
                  <a:txBody>
                    <a:bodyPr/>
                    <a:lstStyle/>
                    <a:p>
                      <a:pPr algn="ctr"/>
                      <a:r>
                        <a:rPr lang="sv-SE" sz="900" b="0" i="0" u="none" dirty="0">
                          <a:solidFill>
                            <a:srgbClr val="262626"/>
                          </a:solidFill>
                          <a:latin typeface="arial"/>
                        </a:rPr>
                        <a:t>-</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393953">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393953">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393953">
                <a:tc>
                  <a:txBody>
                    <a:bodyPr/>
                    <a:lstStyle/>
                    <a:p>
                      <a:pPr algn="ctr"/>
                      <a:r>
                        <a:rPr lang="sv-SE" sz="900" b="0" i="0" u="none" dirty="0">
                          <a:solidFill>
                            <a:srgbClr val="262626"/>
                          </a:solidFill>
                          <a:latin typeface="arial"/>
                        </a:rPr>
                        <a:t>4.8</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381438369"/>
                  </a:ext>
                </a:extLst>
              </a:tr>
              <a:tr h="393953">
                <a:tc>
                  <a:txBody>
                    <a:bodyPr/>
                    <a:lstStyle/>
                    <a:p>
                      <a:pPr algn="ctr"/>
                      <a:r>
                        <a:rPr lang="sv-SE" sz="900" b="0" i="0" u="none" dirty="0">
                          <a:solidFill>
                            <a:srgbClr val="262626"/>
                          </a:solidFill>
                          <a:latin typeface="arial"/>
                        </a:rPr>
                        <a:t>4.9</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062976746"/>
                  </a:ext>
                </a:extLst>
              </a:tr>
            </a:tbl>
          </a:graphicData>
        </a:graphic>
      </p:graphicFrame>
      <p:sp>
        <p:nvSpPr>
          <p:cNvPr id="11" name="New shape">
            <a:extLst>
              <a:ext uri="{FF2B5EF4-FFF2-40B4-BE49-F238E27FC236}">
                <a16:creationId xmlns:a16="http://schemas.microsoft.com/office/drawing/2014/main" id="{2E9A0118-3A63-25C0-21F6-B88A72B0162B}"/>
              </a:ext>
            </a:extLst>
          </p:cNvPr>
          <p:cNvSpPr/>
          <p:nvPr/>
        </p:nvSpPr>
        <p:spPr>
          <a:xfrm>
            <a:off x="7653506" y="928221"/>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a:t>
            </a:r>
            <a:r>
              <a:rPr lang="sv-SE" sz="900" dirty="0">
                <a:solidFill>
                  <a:srgbClr val="000000"/>
                </a:solidFill>
                <a:latin typeface="arial"/>
              </a:rPr>
              <a:t>2</a:t>
            </a:r>
            <a:endParaRPr sz="900" dirty="0">
              <a:solidFill>
                <a:srgbClr val="000000"/>
              </a:solidFill>
              <a:latin typeface="arial"/>
            </a:endParaRPr>
          </a:p>
        </p:txBody>
      </p:sp>
      <p:graphicFrame>
        <p:nvGraphicFramePr>
          <p:cNvPr id="12" name="New Table">
            <a:extLst>
              <a:ext uri="{FF2B5EF4-FFF2-40B4-BE49-F238E27FC236}">
                <a16:creationId xmlns:a16="http://schemas.microsoft.com/office/drawing/2014/main" id="{48C2146B-C8E8-B3C7-AE88-DB9319B16BAD}"/>
              </a:ext>
            </a:extLst>
          </p:cNvPr>
          <p:cNvGraphicFramePr>
            <a:graphicFrameLocks noGrp="1"/>
          </p:cNvGraphicFramePr>
          <p:nvPr>
            <p:extLst>
              <p:ext uri="{D42A27DB-BD31-4B8C-83A1-F6EECF244321}">
                <p14:modId xmlns:p14="http://schemas.microsoft.com/office/powerpoint/2010/main" val="438291728"/>
              </p:ext>
            </p:extLst>
          </p:nvPr>
        </p:nvGraphicFramePr>
        <p:xfrm>
          <a:off x="8072606" y="1207621"/>
          <a:ext cx="419100" cy="2757671"/>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393953">
                <a:tc>
                  <a:txBody>
                    <a:bodyPr/>
                    <a:lstStyle/>
                    <a:p>
                      <a:pPr algn="ctr"/>
                      <a:r>
                        <a:rPr sz="900" b="0" i="0" u="none" dirty="0">
                          <a:solidFill>
                            <a:srgbClr val="262626"/>
                          </a:solidFill>
                          <a:latin typeface="arial"/>
                        </a:rPr>
                        <a:t>4</a:t>
                      </a:r>
                      <a:r>
                        <a:rPr lang="sv-SE" sz="900" b="0" i="0" u="none" dirty="0">
                          <a:solidFill>
                            <a:srgbClr val="262626"/>
                          </a:solidFill>
                          <a:latin typeface="arial"/>
                        </a:rPr>
                        <a:t>%</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393953">
                <a:tc>
                  <a:txBody>
                    <a:bodyPr/>
                    <a:lstStyle/>
                    <a:p>
                      <a:pPr algn="ct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393953">
                <a:tc>
                  <a:txBody>
                    <a:bodyPr/>
                    <a:lstStyle/>
                    <a:p>
                      <a:pPr algn="ct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393953">
                <a:tc>
                  <a:txBody>
                    <a:bodyPr/>
                    <a:lstStyle/>
                    <a:p>
                      <a:pPr algn="ctr"/>
                      <a:r>
                        <a:rPr lang="sv-SE" sz="900" b="0" i="0" u="none" dirty="0">
                          <a:solidFill>
                            <a:srgbClr val="262626"/>
                          </a:solidFill>
                          <a:latin typeface="arial"/>
                        </a:rPr>
                        <a:t>3%</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393953">
                <a:tc>
                  <a:txBody>
                    <a:bodyPr/>
                    <a:lstStyle/>
                    <a:p>
                      <a:pPr algn="ct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393953">
                <a:tc>
                  <a:txBody>
                    <a:bodyPr/>
                    <a:lstStyle/>
                    <a:p>
                      <a:pPr algn="ct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381438369"/>
                  </a:ext>
                </a:extLst>
              </a:tr>
              <a:tr h="393953">
                <a:tc>
                  <a:txBody>
                    <a:bodyPr/>
                    <a:lstStyle/>
                    <a:p>
                      <a:pPr algn="ct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062976746"/>
                  </a:ext>
                </a:extLst>
              </a:tr>
            </a:tbl>
          </a:graphicData>
        </a:graphic>
      </p:graphicFrame>
      <p:sp>
        <p:nvSpPr>
          <p:cNvPr id="13" name="New shape">
            <a:extLst>
              <a:ext uri="{FF2B5EF4-FFF2-40B4-BE49-F238E27FC236}">
                <a16:creationId xmlns:a16="http://schemas.microsoft.com/office/drawing/2014/main" id="{B7FCA239-DADD-0EA5-E0C8-55934698044D}"/>
              </a:ext>
            </a:extLst>
          </p:cNvPr>
          <p:cNvSpPr/>
          <p:nvPr/>
        </p:nvSpPr>
        <p:spPr>
          <a:xfrm>
            <a:off x="8072606" y="928221"/>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Ingen åsikt</a:t>
            </a:r>
            <a:endParaRPr sz="900" dirty="0">
              <a:solidFill>
                <a:srgbClr val="000000"/>
              </a:solidFill>
              <a:latin typeface="arial"/>
            </a:endParaRPr>
          </a:p>
        </p:txBody>
      </p:sp>
    </p:spTree>
    <p:extLst>
      <p:ext uri="{BB962C8B-B14F-4D97-AF65-F5344CB8AC3E}">
        <p14:creationId xmlns:p14="http://schemas.microsoft.com/office/powerpoint/2010/main" val="3475271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I min träningsgrupp</a:t>
            </a:r>
          </a:p>
        </p:txBody>
      </p:sp>
      <p:graphicFrame>
        <p:nvGraphicFramePr>
          <p:cNvPr id="4" name="ChartObject">
            <a:extLst>
              <a:ext uri="{FF2B5EF4-FFF2-40B4-BE49-F238E27FC236}">
                <a16:creationId xmlns:a16="http://schemas.microsoft.com/office/drawing/2014/main" id="{38BF2E15-935A-DFAF-2C67-DE731CB6CCF3}"/>
              </a:ext>
            </a:extLst>
          </p:cNvPr>
          <p:cNvGraphicFramePr/>
          <p:nvPr>
            <p:extLst>
              <p:ext uri="{D42A27DB-BD31-4B8C-83A1-F6EECF244321}">
                <p14:modId xmlns:p14="http://schemas.microsoft.com/office/powerpoint/2010/main" val="1149076646"/>
              </p:ext>
            </p:extLst>
          </p:nvPr>
        </p:nvGraphicFramePr>
        <p:xfrm>
          <a:off x="635000" y="1055066"/>
          <a:ext cx="6388100" cy="345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a:extLst>
              <a:ext uri="{FF2B5EF4-FFF2-40B4-BE49-F238E27FC236}">
                <a16:creationId xmlns:a16="http://schemas.microsoft.com/office/drawing/2014/main" id="{011D9075-54AA-F387-3712-927BD0F550C3}"/>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graphicFrame>
        <p:nvGraphicFramePr>
          <p:cNvPr id="8" name="New Table">
            <a:extLst>
              <a:ext uri="{FF2B5EF4-FFF2-40B4-BE49-F238E27FC236}">
                <a16:creationId xmlns:a16="http://schemas.microsoft.com/office/drawing/2014/main" id="{A7C98854-203E-A705-6184-51AFB2C747B4}"/>
              </a:ext>
            </a:extLst>
          </p:cNvPr>
          <p:cNvGraphicFramePr>
            <a:graphicFrameLocks noGrp="1"/>
          </p:cNvGraphicFramePr>
          <p:nvPr>
            <p:extLst>
              <p:ext uri="{D42A27DB-BD31-4B8C-83A1-F6EECF244321}">
                <p14:modId xmlns:p14="http://schemas.microsoft.com/office/powerpoint/2010/main" val="683170532"/>
              </p:ext>
            </p:extLst>
          </p:nvPr>
        </p:nvGraphicFramePr>
        <p:xfrm>
          <a:off x="6809745" y="1207477"/>
          <a:ext cx="419100" cy="275883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551766">
                <a:tc>
                  <a:txBody>
                    <a:bodyPr/>
                    <a:lstStyle/>
                    <a:p>
                      <a:pPr algn="ctr"/>
                      <a:r>
                        <a:rPr sz="900" b="0" i="0" u="none" dirty="0">
                          <a:solidFill>
                            <a:srgbClr val="262626"/>
                          </a:solidFill>
                          <a:latin typeface="arial"/>
                        </a:rPr>
                        <a:t>4.</a:t>
                      </a:r>
                      <a:r>
                        <a:rPr lang="sv-SE" sz="900" b="0" i="0" u="none" dirty="0">
                          <a:solidFill>
                            <a:srgbClr val="262626"/>
                          </a:solidFill>
                          <a:latin typeface="arial"/>
                        </a:rPr>
                        <a:t>7</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551766">
                <a:tc>
                  <a:txBody>
                    <a:bodyPr/>
                    <a:lstStyle/>
                    <a:p>
                      <a:pPr algn="ctr"/>
                      <a:r>
                        <a:rPr sz="900" b="0" i="0" u="none" dirty="0">
                          <a:solidFill>
                            <a:srgbClr val="262626"/>
                          </a:solidFill>
                          <a:latin typeface="arial"/>
                        </a:rPr>
                        <a:t>4.</a:t>
                      </a:r>
                      <a:r>
                        <a:rPr lang="sv-SE" sz="900" b="0" i="0" u="none" dirty="0">
                          <a:solidFill>
                            <a:srgbClr val="262626"/>
                          </a:solidFill>
                          <a:latin typeface="arial"/>
                        </a:rPr>
                        <a:t>6</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551766">
                <a:tc>
                  <a:txBody>
                    <a:bodyPr/>
                    <a:lstStyle/>
                    <a:p>
                      <a:pPr algn="ctr"/>
                      <a:r>
                        <a:rPr sz="900" b="0" i="0" u="none" dirty="0">
                          <a:solidFill>
                            <a:srgbClr val="262626"/>
                          </a:solidFill>
                          <a:latin typeface="arial"/>
                        </a:rPr>
                        <a:t>4.</a:t>
                      </a:r>
                      <a:r>
                        <a:rPr lang="sv-SE" sz="900" b="0" i="0" u="none" dirty="0">
                          <a:solidFill>
                            <a:srgbClr val="262626"/>
                          </a:solidFill>
                          <a:latin typeface="arial"/>
                        </a:rPr>
                        <a:t>5</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551766">
                <a:tc>
                  <a:txBody>
                    <a:bodyPr/>
                    <a:lstStyle/>
                    <a:p>
                      <a:pPr algn="ctr"/>
                      <a:r>
                        <a:rPr sz="900" b="0" i="0" u="none" dirty="0">
                          <a:solidFill>
                            <a:srgbClr val="262626"/>
                          </a:solidFill>
                          <a:latin typeface="arial"/>
                        </a:rPr>
                        <a:t>4.</a:t>
                      </a:r>
                      <a:r>
                        <a:rPr lang="sv-SE" sz="900" b="0" i="0" u="none" dirty="0">
                          <a:solidFill>
                            <a:srgbClr val="262626"/>
                          </a:solidFill>
                          <a:latin typeface="arial"/>
                        </a:rPr>
                        <a:t>6</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551766">
                <a:tc>
                  <a:txBody>
                    <a:bodyPr/>
                    <a:lstStyle/>
                    <a:p>
                      <a:pPr algn="ctr"/>
                      <a:r>
                        <a:rPr lang="sv-SE" sz="900" b="0" i="0" u="none" dirty="0">
                          <a:solidFill>
                            <a:srgbClr val="262626"/>
                          </a:solidFill>
                          <a:latin typeface="arial"/>
                        </a:rPr>
                        <a:t>3.9</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9" name="New shape">
            <a:extLst>
              <a:ext uri="{FF2B5EF4-FFF2-40B4-BE49-F238E27FC236}">
                <a16:creationId xmlns:a16="http://schemas.microsoft.com/office/drawing/2014/main" id="{9B1703E7-CE8B-BB0F-E350-CA0F4F2EF74C}"/>
              </a:ext>
            </a:extLst>
          </p:cNvPr>
          <p:cNvSpPr/>
          <p:nvPr/>
        </p:nvSpPr>
        <p:spPr>
          <a:xfrm>
            <a:off x="6809745" y="963299"/>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2024</a:t>
            </a:r>
          </a:p>
        </p:txBody>
      </p:sp>
      <p:graphicFrame>
        <p:nvGraphicFramePr>
          <p:cNvPr id="10" name="New Table">
            <a:extLst>
              <a:ext uri="{FF2B5EF4-FFF2-40B4-BE49-F238E27FC236}">
                <a16:creationId xmlns:a16="http://schemas.microsoft.com/office/drawing/2014/main" id="{40972E00-153F-77DE-9D72-1982F95AB5A4}"/>
              </a:ext>
            </a:extLst>
          </p:cNvPr>
          <p:cNvGraphicFramePr>
            <a:graphicFrameLocks noGrp="1"/>
          </p:cNvGraphicFramePr>
          <p:nvPr>
            <p:extLst>
              <p:ext uri="{D42A27DB-BD31-4B8C-83A1-F6EECF244321}">
                <p14:modId xmlns:p14="http://schemas.microsoft.com/office/powerpoint/2010/main" val="4165254464"/>
              </p:ext>
            </p:extLst>
          </p:nvPr>
        </p:nvGraphicFramePr>
        <p:xfrm>
          <a:off x="7226704" y="1205336"/>
          <a:ext cx="419100" cy="275883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551766">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551766">
                <a:tc>
                  <a:txBody>
                    <a:bodyPr/>
                    <a:lstStyle/>
                    <a:p>
                      <a:pPr algn="ctr"/>
                      <a:r>
                        <a:rPr sz="900" b="0" i="0" u="none" dirty="0">
                          <a:solidFill>
                            <a:srgbClr val="262626"/>
                          </a:solidFill>
                          <a:latin typeface="arial"/>
                        </a:rPr>
                        <a:t>4.8</a:t>
                      </a: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551766">
                <a:tc>
                  <a:txBody>
                    <a:bodyPr/>
                    <a:lstStyle/>
                    <a:p>
                      <a:pPr algn="ctr"/>
                      <a:r>
                        <a:rPr sz="900" b="0" i="0" u="none" dirty="0">
                          <a:solidFill>
                            <a:srgbClr val="262626"/>
                          </a:solidFill>
                          <a:latin typeface="arial"/>
                        </a:rPr>
                        <a:t>4.</a:t>
                      </a:r>
                      <a:r>
                        <a:rPr lang="sv-SE" sz="900" b="0" i="0" u="none" dirty="0">
                          <a:solidFill>
                            <a:srgbClr val="262626"/>
                          </a:solidFill>
                          <a:latin typeface="arial"/>
                        </a:rPr>
                        <a:t>6</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551766">
                <a:tc>
                  <a:txBody>
                    <a:bodyPr/>
                    <a:lstStyle/>
                    <a:p>
                      <a:pPr algn="ctr"/>
                      <a:r>
                        <a:rPr sz="900" b="0" i="0" u="none" dirty="0">
                          <a:solidFill>
                            <a:srgbClr val="262626"/>
                          </a:solidFill>
                          <a:latin typeface="arial"/>
                        </a:rPr>
                        <a:t>4.</a:t>
                      </a:r>
                      <a:r>
                        <a:rPr lang="sv-SE" sz="900" b="0" i="0" u="none" dirty="0">
                          <a:solidFill>
                            <a:srgbClr val="262626"/>
                          </a:solidFill>
                          <a:latin typeface="arial"/>
                        </a:rPr>
                        <a:t>7</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551766">
                <a:tc>
                  <a:txBody>
                    <a:bodyPr/>
                    <a:lstStyle/>
                    <a:p>
                      <a:pPr algn="ctr"/>
                      <a:r>
                        <a:rPr sz="900" b="0" i="0" u="none" dirty="0">
                          <a:solidFill>
                            <a:srgbClr val="262626"/>
                          </a:solidFill>
                          <a:latin typeface="arial"/>
                        </a:rPr>
                        <a:t>4.</a:t>
                      </a: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11" name="New shape">
            <a:extLst>
              <a:ext uri="{FF2B5EF4-FFF2-40B4-BE49-F238E27FC236}">
                <a16:creationId xmlns:a16="http://schemas.microsoft.com/office/drawing/2014/main" id="{95016842-F2DA-BC9B-333B-695ACE2FC15B}"/>
              </a:ext>
            </a:extLst>
          </p:cNvPr>
          <p:cNvSpPr/>
          <p:nvPr/>
        </p:nvSpPr>
        <p:spPr>
          <a:xfrm>
            <a:off x="7226704" y="961158"/>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a:t>
            </a:r>
            <a:r>
              <a:rPr lang="sv-SE" sz="900" dirty="0">
                <a:solidFill>
                  <a:srgbClr val="000000"/>
                </a:solidFill>
                <a:latin typeface="arial"/>
              </a:rPr>
              <a:t>3</a:t>
            </a:r>
            <a:endParaRPr sz="900" dirty="0">
              <a:solidFill>
                <a:srgbClr val="000000"/>
              </a:solidFill>
              <a:latin typeface="arial"/>
            </a:endParaRPr>
          </a:p>
        </p:txBody>
      </p:sp>
      <p:graphicFrame>
        <p:nvGraphicFramePr>
          <p:cNvPr id="12" name="New Table">
            <a:extLst>
              <a:ext uri="{FF2B5EF4-FFF2-40B4-BE49-F238E27FC236}">
                <a16:creationId xmlns:a16="http://schemas.microsoft.com/office/drawing/2014/main" id="{E3906641-C63D-49A8-AD72-F60ED0F7D6A3}"/>
              </a:ext>
            </a:extLst>
          </p:cNvPr>
          <p:cNvGraphicFramePr>
            <a:graphicFrameLocks noGrp="1"/>
          </p:cNvGraphicFramePr>
          <p:nvPr>
            <p:extLst>
              <p:ext uri="{D42A27DB-BD31-4B8C-83A1-F6EECF244321}">
                <p14:modId xmlns:p14="http://schemas.microsoft.com/office/powerpoint/2010/main" val="639009294"/>
              </p:ext>
            </p:extLst>
          </p:nvPr>
        </p:nvGraphicFramePr>
        <p:xfrm>
          <a:off x="7645804" y="1207477"/>
          <a:ext cx="419100" cy="275883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551766">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551766">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551766">
                <a:tc>
                  <a:txBody>
                    <a:bodyPr/>
                    <a:lstStyle/>
                    <a:p>
                      <a:pPr algn="ctr"/>
                      <a:r>
                        <a:rPr sz="900" b="0" i="0" u="none" dirty="0">
                          <a:solidFill>
                            <a:srgbClr val="262626"/>
                          </a:solidFill>
                          <a:latin typeface="arial"/>
                        </a:rPr>
                        <a:t>4.</a:t>
                      </a:r>
                      <a:r>
                        <a:rPr lang="sv-SE" sz="900" b="0" i="0" u="none" dirty="0">
                          <a:solidFill>
                            <a:srgbClr val="262626"/>
                          </a:solidFill>
                          <a:latin typeface="arial"/>
                        </a:rPr>
                        <a:t>7</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551766">
                <a:tc>
                  <a:txBody>
                    <a:bodyPr/>
                    <a:lstStyle/>
                    <a:p>
                      <a:pPr algn="ctr"/>
                      <a:r>
                        <a:rPr sz="900" b="0" i="0" u="none" dirty="0">
                          <a:solidFill>
                            <a:srgbClr val="262626"/>
                          </a:solidFill>
                          <a:latin typeface="arial"/>
                        </a:rPr>
                        <a:t>4.</a:t>
                      </a:r>
                      <a:r>
                        <a:rPr lang="sv-SE" sz="900" b="0" i="0" u="none" dirty="0">
                          <a:solidFill>
                            <a:srgbClr val="262626"/>
                          </a:solidFill>
                          <a:latin typeface="arial"/>
                        </a:rPr>
                        <a:t>6</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551766">
                <a:tc>
                  <a:txBody>
                    <a:bodyPr/>
                    <a:lstStyle/>
                    <a:p>
                      <a:pPr algn="ctr"/>
                      <a:r>
                        <a:rPr lang="sv-SE" sz="900" b="0" i="0" u="none" dirty="0">
                          <a:solidFill>
                            <a:srgbClr val="262626"/>
                          </a:solidFill>
                          <a:latin typeface="arial"/>
                        </a:rPr>
                        <a:t>-</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13" name="New shape">
            <a:extLst>
              <a:ext uri="{FF2B5EF4-FFF2-40B4-BE49-F238E27FC236}">
                <a16:creationId xmlns:a16="http://schemas.microsoft.com/office/drawing/2014/main" id="{87505814-C78B-BD57-8FAE-865F3DB3C915}"/>
              </a:ext>
            </a:extLst>
          </p:cNvPr>
          <p:cNvSpPr/>
          <p:nvPr/>
        </p:nvSpPr>
        <p:spPr>
          <a:xfrm>
            <a:off x="7645804" y="963299"/>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a:t>
            </a:r>
            <a:r>
              <a:rPr lang="sv-SE" sz="900" dirty="0">
                <a:solidFill>
                  <a:srgbClr val="000000"/>
                </a:solidFill>
                <a:latin typeface="arial"/>
              </a:rPr>
              <a:t>2</a:t>
            </a:r>
            <a:endParaRPr sz="900" dirty="0">
              <a:solidFill>
                <a:srgbClr val="000000"/>
              </a:solidFill>
              <a:latin typeface="arial"/>
            </a:endParaRPr>
          </a:p>
        </p:txBody>
      </p:sp>
      <p:graphicFrame>
        <p:nvGraphicFramePr>
          <p:cNvPr id="14" name="New Table">
            <a:extLst>
              <a:ext uri="{FF2B5EF4-FFF2-40B4-BE49-F238E27FC236}">
                <a16:creationId xmlns:a16="http://schemas.microsoft.com/office/drawing/2014/main" id="{340A379A-8266-3280-C274-66F40539A244}"/>
              </a:ext>
            </a:extLst>
          </p:cNvPr>
          <p:cNvGraphicFramePr>
            <a:graphicFrameLocks noGrp="1"/>
          </p:cNvGraphicFramePr>
          <p:nvPr>
            <p:extLst>
              <p:ext uri="{D42A27DB-BD31-4B8C-83A1-F6EECF244321}">
                <p14:modId xmlns:p14="http://schemas.microsoft.com/office/powerpoint/2010/main" val="874787406"/>
              </p:ext>
            </p:extLst>
          </p:nvPr>
        </p:nvGraphicFramePr>
        <p:xfrm>
          <a:off x="8062763" y="1205336"/>
          <a:ext cx="419100" cy="275883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551766">
                <a:tc>
                  <a:txBody>
                    <a:bodyPr/>
                    <a:lstStyle/>
                    <a:p>
                      <a:pPr algn="ct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551766">
                <a:tc>
                  <a:txBody>
                    <a:bodyPr/>
                    <a:lstStyle/>
                    <a:p>
                      <a:pPr algn="ct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551766">
                <a:tc>
                  <a:txBody>
                    <a:bodyPr/>
                    <a:lstStyle/>
                    <a:p>
                      <a:pPr algn="ct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551766">
                <a:tc>
                  <a:txBody>
                    <a:bodyPr/>
                    <a:lstStyle/>
                    <a:p>
                      <a:pPr algn="ct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551766">
                <a:tc>
                  <a:txBody>
                    <a:bodyPr/>
                    <a:lstStyle/>
                    <a:p>
                      <a:pPr algn="ctr"/>
                      <a:r>
                        <a:rPr lang="sv-SE" sz="900" b="0" i="0" u="none" dirty="0">
                          <a:solidFill>
                            <a:srgbClr val="262626"/>
                          </a:solidFill>
                          <a:latin typeface="arial"/>
                        </a:rPr>
                        <a:t>3%</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10001"/>
                  </a:ext>
                </a:extLst>
              </a:tr>
            </a:tbl>
          </a:graphicData>
        </a:graphic>
      </p:graphicFrame>
      <p:sp>
        <p:nvSpPr>
          <p:cNvPr id="15" name="New shape">
            <a:extLst>
              <a:ext uri="{FF2B5EF4-FFF2-40B4-BE49-F238E27FC236}">
                <a16:creationId xmlns:a16="http://schemas.microsoft.com/office/drawing/2014/main" id="{F92731B0-E322-D18D-D8A6-CF3B6576D8E7}"/>
              </a:ext>
            </a:extLst>
          </p:cNvPr>
          <p:cNvSpPr/>
          <p:nvPr/>
        </p:nvSpPr>
        <p:spPr>
          <a:xfrm>
            <a:off x="8062763" y="961158"/>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Ingen </a:t>
            </a:r>
          </a:p>
          <a:p>
            <a:pPr algn="ctr"/>
            <a:r>
              <a:rPr lang="sv-SE" sz="900" dirty="0">
                <a:solidFill>
                  <a:srgbClr val="000000"/>
                </a:solidFill>
                <a:latin typeface="arial"/>
              </a:rPr>
              <a:t>åsikt</a:t>
            </a:r>
            <a:endParaRPr sz="900" dirty="0">
              <a:solidFill>
                <a:srgbClr val="000000"/>
              </a:solidFill>
              <a:latin typeface="arial"/>
            </a:endParaRPr>
          </a:p>
        </p:txBody>
      </p:sp>
    </p:spTree>
    <p:extLst>
      <p:ext uri="{BB962C8B-B14F-4D97-AF65-F5344CB8AC3E}">
        <p14:creationId xmlns:p14="http://schemas.microsoft.com/office/powerpoint/2010/main" val="41211535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Hur väl instämmer du i följande?</a:t>
            </a:r>
          </a:p>
        </p:txBody>
      </p:sp>
      <p:graphicFrame>
        <p:nvGraphicFramePr>
          <p:cNvPr id="4" name="ChartObject">
            <a:extLst>
              <a:ext uri="{FF2B5EF4-FFF2-40B4-BE49-F238E27FC236}">
                <a16:creationId xmlns:a16="http://schemas.microsoft.com/office/drawing/2014/main" id="{257ED3C4-33BE-5339-D3E4-E560F22CF6DD}"/>
              </a:ext>
            </a:extLst>
          </p:cNvPr>
          <p:cNvGraphicFramePr/>
          <p:nvPr>
            <p:extLst>
              <p:ext uri="{D42A27DB-BD31-4B8C-83A1-F6EECF244321}">
                <p14:modId xmlns:p14="http://schemas.microsoft.com/office/powerpoint/2010/main" val="3240520546"/>
              </p:ext>
            </p:extLst>
          </p:nvPr>
        </p:nvGraphicFramePr>
        <p:xfrm>
          <a:off x="355600" y="1737360"/>
          <a:ext cx="6388100" cy="2250440"/>
        </p:xfrm>
        <a:graphic>
          <a:graphicData uri="http://schemas.openxmlformats.org/drawingml/2006/chart">
            <c:chart xmlns:c="http://schemas.openxmlformats.org/drawingml/2006/chart" xmlns:r="http://schemas.openxmlformats.org/officeDocument/2006/relationships" r:id="rId2"/>
          </a:graphicData>
        </a:graphic>
      </p:graphicFrame>
      <p:sp>
        <p:nvSpPr>
          <p:cNvPr id="2" name="New shape">
            <a:extLst>
              <a:ext uri="{FF2B5EF4-FFF2-40B4-BE49-F238E27FC236}">
                <a16:creationId xmlns:a16="http://schemas.microsoft.com/office/drawing/2014/main" id="{EB12A39F-FB7A-AF38-7994-6D74A5221892}"/>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graphicFrame>
        <p:nvGraphicFramePr>
          <p:cNvPr id="6" name="New Table">
            <a:extLst>
              <a:ext uri="{FF2B5EF4-FFF2-40B4-BE49-F238E27FC236}">
                <a16:creationId xmlns:a16="http://schemas.microsoft.com/office/drawing/2014/main" id="{D3EA1BAF-5FB6-B764-CB4A-BC385D7F863E}"/>
              </a:ext>
            </a:extLst>
          </p:cNvPr>
          <p:cNvGraphicFramePr>
            <a:graphicFrameLocks noGrp="1"/>
          </p:cNvGraphicFramePr>
          <p:nvPr>
            <p:extLst>
              <p:ext uri="{D42A27DB-BD31-4B8C-83A1-F6EECF244321}">
                <p14:modId xmlns:p14="http://schemas.microsoft.com/office/powerpoint/2010/main" val="3906397548"/>
              </p:ext>
            </p:extLst>
          </p:nvPr>
        </p:nvGraphicFramePr>
        <p:xfrm>
          <a:off x="6534150" y="1847461"/>
          <a:ext cx="419100" cy="1607516"/>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803758">
                <a:tc>
                  <a:txBody>
                    <a:bodyPr/>
                    <a:lstStyle/>
                    <a:p>
                      <a:pPr algn="ctr"/>
                      <a:r>
                        <a:rPr sz="900" b="0" i="0" u="none" dirty="0">
                          <a:solidFill>
                            <a:srgbClr val="262626"/>
                          </a:solidFill>
                          <a:latin typeface="arial"/>
                        </a:rPr>
                        <a:t>4.</a:t>
                      </a:r>
                      <a:r>
                        <a:rPr lang="sv-SE" sz="900" b="0" i="0" u="none" dirty="0">
                          <a:solidFill>
                            <a:srgbClr val="262626"/>
                          </a:solidFill>
                          <a:latin typeface="arial"/>
                        </a:rPr>
                        <a:t>7</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803758">
                <a:tc>
                  <a:txBody>
                    <a:bodyPr/>
                    <a:lstStyle/>
                    <a:p>
                      <a:pPr algn="ctr"/>
                      <a:r>
                        <a:rPr lang="sv-SE" sz="900" b="0" i="0" u="none" dirty="0">
                          <a:solidFill>
                            <a:srgbClr val="262626"/>
                          </a:solidFill>
                          <a:latin typeface="arial"/>
                        </a:rPr>
                        <a:t>1.7</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bl>
          </a:graphicData>
        </a:graphic>
      </p:graphicFrame>
      <p:sp>
        <p:nvSpPr>
          <p:cNvPr id="7" name="New shape">
            <a:extLst>
              <a:ext uri="{FF2B5EF4-FFF2-40B4-BE49-F238E27FC236}">
                <a16:creationId xmlns:a16="http://schemas.microsoft.com/office/drawing/2014/main" id="{108B789A-3BF0-5803-C79F-2D02616CEE1B}"/>
              </a:ext>
            </a:extLst>
          </p:cNvPr>
          <p:cNvSpPr/>
          <p:nvPr/>
        </p:nvSpPr>
        <p:spPr>
          <a:xfrm>
            <a:off x="6534150" y="173736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2024</a:t>
            </a:r>
          </a:p>
        </p:txBody>
      </p:sp>
      <p:graphicFrame>
        <p:nvGraphicFramePr>
          <p:cNvPr id="8" name="New Table">
            <a:extLst>
              <a:ext uri="{FF2B5EF4-FFF2-40B4-BE49-F238E27FC236}">
                <a16:creationId xmlns:a16="http://schemas.microsoft.com/office/drawing/2014/main" id="{4EAA57C1-3BCD-25BC-D916-F6136C6EC0AD}"/>
              </a:ext>
            </a:extLst>
          </p:cNvPr>
          <p:cNvGraphicFramePr>
            <a:graphicFrameLocks noGrp="1"/>
          </p:cNvGraphicFramePr>
          <p:nvPr>
            <p:extLst>
              <p:ext uri="{D42A27DB-BD31-4B8C-83A1-F6EECF244321}">
                <p14:modId xmlns:p14="http://schemas.microsoft.com/office/powerpoint/2010/main" val="3253522966"/>
              </p:ext>
            </p:extLst>
          </p:nvPr>
        </p:nvGraphicFramePr>
        <p:xfrm>
          <a:off x="6951109" y="1845320"/>
          <a:ext cx="419100" cy="1607516"/>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803758">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803758">
                <a:tc>
                  <a:txBody>
                    <a:bodyPr/>
                    <a:lstStyle/>
                    <a:p>
                      <a:pPr algn="ctr"/>
                      <a:r>
                        <a:rPr lang="sv-SE" sz="900" b="0" i="0" u="none" dirty="0">
                          <a:solidFill>
                            <a:srgbClr val="262626"/>
                          </a:solidFill>
                          <a:latin typeface="arial"/>
                        </a:rPr>
                        <a:t>1.7</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bl>
          </a:graphicData>
        </a:graphic>
      </p:graphicFrame>
      <p:sp>
        <p:nvSpPr>
          <p:cNvPr id="9" name="New shape">
            <a:extLst>
              <a:ext uri="{FF2B5EF4-FFF2-40B4-BE49-F238E27FC236}">
                <a16:creationId xmlns:a16="http://schemas.microsoft.com/office/drawing/2014/main" id="{94470282-3B55-F7AB-D4D2-F0CE92BC2E85}"/>
              </a:ext>
            </a:extLst>
          </p:cNvPr>
          <p:cNvSpPr/>
          <p:nvPr/>
        </p:nvSpPr>
        <p:spPr>
          <a:xfrm>
            <a:off x="6951109" y="1735219"/>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a:t>
            </a:r>
            <a:r>
              <a:rPr lang="sv-SE" sz="900" dirty="0">
                <a:solidFill>
                  <a:srgbClr val="000000"/>
                </a:solidFill>
                <a:latin typeface="arial"/>
              </a:rPr>
              <a:t>3</a:t>
            </a:r>
            <a:endParaRPr sz="900" dirty="0">
              <a:solidFill>
                <a:srgbClr val="000000"/>
              </a:solidFill>
              <a:latin typeface="arial"/>
            </a:endParaRPr>
          </a:p>
        </p:txBody>
      </p:sp>
      <p:graphicFrame>
        <p:nvGraphicFramePr>
          <p:cNvPr id="10" name="New Table">
            <a:extLst>
              <a:ext uri="{FF2B5EF4-FFF2-40B4-BE49-F238E27FC236}">
                <a16:creationId xmlns:a16="http://schemas.microsoft.com/office/drawing/2014/main" id="{A9C0EAE5-2803-558B-A314-BF58CD1A876B}"/>
              </a:ext>
            </a:extLst>
          </p:cNvPr>
          <p:cNvGraphicFramePr>
            <a:graphicFrameLocks noGrp="1"/>
          </p:cNvGraphicFramePr>
          <p:nvPr>
            <p:extLst>
              <p:ext uri="{D42A27DB-BD31-4B8C-83A1-F6EECF244321}">
                <p14:modId xmlns:p14="http://schemas.microsoft.com/office/powerpoint/2010/main" val="3797678419"/>
              </p:ext>
            </p:extLst>
          </p:nvPr>
        </p:nvGraphicFramePr>
        <p:xfrm>
          <a:off x="7370209" y="1847461"/>
          <a:ext cx="419100" cy="1607516"/>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803758">
                <a:tc>
                  <a:txBody>
                    <a:bodyPr/>
                    <a:lstStyle/>
                    <a:p>
                      <a:pPr algn="ctr"/>
                      <a:r>
                        <a:rPr sz="900" b="0" i="0" u="none" dirty="0">
                          <a:solidFill>
                            <a:srgbClr val="262626"/>
                          </a:solidFill>
                          <a:latin typeface="arial"/>
                        </a:rPr>
                        <a:t>4.</a:t>
                      </a: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803758">
                <a:tc>
                  <a:txBody>
                    <a:bodyPr/>
                    <a:lstStyle/>
                    <a:p>
                      <a:pPr algn="ctr"/>
                      <a:r>
                        <a:rPr lang="sv-SE" sz="900" b="0" i="0" u="none" dirty="0">
                          <a:solidFill>
                            <a:srgbClr val="262626"/>
                          </a:solidFill>
                          <a:latin typeface="arial"/>
                        </a:rPr>
                        <a:t>1.6</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bl>
          </a:graphicData>
        </a:graphic>
      </p:graphicFrame>
      <p:sp>
        <p:nvSpPr>
          <p:cNvPr id="11" name="New shape">
            <a:extLst>
              <a:ext uri="{FF2B5EF4-FFF2-40B4-BE49-F238E27FC236}">
                <a16:creationId xmlns:a16="http://schemas.microsoft.com/office/drawing/2014/main" id="{9A552886-AA76-A454-85EC-CC2F9A2E3C66}"/>
              </a:ext>
            </a:extLst>
          </p:cNvPr>
          <p:cNvSpPr/>
          <p:nvPr/>
        </p:nvSpPr>
        <p:spPr>
          <a:xfrm>
            <a:off x="7370209" y="1737360"/>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900" dirty="0" err="1">
                <a:solidFill>
                  <a:srgbClr val="000000"/>
                </a:solidFill>
                <a:latin typeface="arial"/>
              </a:rPr>
              <a:t>Medel</a:t>
            </a:r>
            <a:endParaRPr sz="900" dirty="0">
              <a:solidFill>
                <a:srgbClr val="000000"/>
              </a:solidFill>
              <a:latin typeface="arial"/>
            </a:endParaRPr>
          </a:p>
          <a:p>
            <a:pPr algn="ctr"/>
            <a:r>
              <a:rPr sz="900" dirty="0">
                <a:solidFill>
                  <a:srgbClr val="000000"/>
                </a:solidFill>
                <a:latin typeface="arial"/>
              </a:rPr>
              <a:t>202</a:t>
            </a:r>
            <a:r>
              <a:rPr lang="sv-SE" sz="900" dirty="0">
                <a:solidFill>
                  <a:srgbClr val="000000"/>
                </a:solidFill>
                <a:latin typeface="arial"/>
              </a:rPr>
              <a:t>2</a:t>
            </a:r>
            <a:endParaRPr sz="900" dirty="0">
              <a:solidFill>
                <a:srgbClr val="000000"/>
              </a:solidFill>
              <a:latin typeface="arial"/>
            </a:endParaRPr>
          </a:p>
        </p:txBody>
      </p:sp>
      <p:graphicFrame>
        <p:nvGraphicFramePr>
          <p:cNvPr id="12" name="New Table">
            <a:extLst>
              <a:ext uri="{FF2B5EF4-FFF2-40B4-BE49-F238E27FC236}">
                <a16:creationId xmlns:a16="http://schemas.microsoft.com/office/drawing/2014/main" id="{21BBBC54-4CEA-C75E-422C-748F94D5A3E7}"/>
              </a:ext>
            </a:extLst>
          </p:cNvPr>
          <p:cNvGraphicFramePr>
            <a:graphicFrameLocks noGrp="1"/>
          </p:cNvGraphicFramePr>
          <p:nvPr>
            <p:extLst>
              <p:ext uri="{D42A27DB-BD31-4B8C-83A1-F6EECF244321}">
                <p14:modId xmlns:p14="http://schemas.microsoft.com/office/powerpoint/2010/main" val="3414455698"/>
              </p:ext>
            </p:extLst>
          </p:nvPr>
        </p:nvGraphicFramePr>
        <p:xfrm>
          <a:off x="7787168" y="1845320"/>
          <a:ext cx="419100" cy="1607516"/>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803758">
                <a:tc>
                  <a:txBody>
                    <a:bodyPr/>
                    <a:lstStyle/>
                    <a:p>
                      <a:pPr algn="ct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803758">
                <a:tc>
                  <a:txBody>
                    <a:bodyPr/>
                    <a:lstStyle/>
                    <a:p>
                      <a:pPr algn="ctr"/>
                      <a:r>
                        <a:rPr lang="sv-SE" sz="900" b="0" i="0" u="none" dirty="0">
                          <a:solidFill>
                            <a:srgbClr val="262626"/>
                          </a:solidFill>
                          <a:latin typeface="arial"/>
                        </a:rPr>
                        <a:t>8%</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bl>
          </a:graphicData>
        </a:graphic>
      </p:graphicFrame>
      <p:sp>
        <p:nvSpPr>
          <p:cNvPr id="13" name="New shape">
            <a:extLst>
              <a:ext uri="{FF2B5EF4-FFF2-40B4-BE49-F238E27FC236}">
                <a16:creationId xmlns:a16="http://schemas.microsoft.com/office/drawing/2014/main" id="{C43C269B-B06F-3E7C-FE88-AA603B539850}"/>
              </a:ext>
            </a:extLst>
          </p:cNvPr>
          <p:cNvSpPr/>
          <p:nvPr/>
        </p:nvSpPr>
        <p:spPr>
          <a:xfrm>
            <a:off x="7787168" y="1735219"/>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Ingen </a:t>
            </a:r>
          </a:p>
          <a:p>
            <a:pPr algn="ctr"/>
            <a:r>
              <a:rPr lang="sv-SE" sz="900" dirty="0">
                <a:solidFill>
                  <a:srgbClr val="000000"/>
                </a:solidFill>
                <a:latin typeface="arial"/>
              </a:rPr>
              <a:t>åsikt</a:t>
            </a:r>
            <a:endParaRPr sz="900" dirty="0">
              <a:solidFill>
                <a:srgbClr val="000000"/>
              </a:solidFill>
              <a:latin typeface="arial"/>
            </a:endParaRPr>
          </a:p>
        </p:txBody>
      </p:sp>
      <p:sp>
        <p:nvSpPr>
          <p:cNvPr id="5" name="Pratbubbla: rektangel 4">
            <a:extLst>
              <a:ext uri="{FF2B5EF4-FFF2-40B4-BE49-F238E27FC236}">
                <a16:creationId xmlns:a16="http://schemas.microsoft.com/office/drawing/2014/main" id="{2C172E5D-947F-F079-B5E0-1749BBC960C6}"/>
              </a:ext>
            </a:extLst>
          </p:cNvPr>
          <p:cNvSpPr/>
          <p:nvPr/>
        </p:nvSpPr>
        <p:spPr>
          <a:xfrm>
            <a:off x="1062111" y="3452836"/>
            <a:ext cx="1338218" cy="509694"/>
          </a:xfrm>
          <a:prstGeom prst="wedgeRectCallout">
            <a:avLst>
              <a:gd name="adj1" fmla="val -6615"/>
              <a:gd name="adj2" fmla="val -8375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v-SE" sz="750" dirty="0"/>
              <a:t>Observera att grön andel är negativt. Ett lägre medelvärde indikerar bättre resultat.</a:t>
            </a:r>
          </a:p>
        </p:txBody>
      </p:sp>
    </p:spTree>
    <p:extLst>
      <p:ext uri="{BB962C8B-B14F-4D97-AF65-F5344CB8AC3E}">
        <p14:creationId xmlns:p14="http://schemas.microsoft.com/office/powerpoint/2010/main" val="3475271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himmel, utomhus, mark&#10;&#10;Automatiskt genererad beskrivning">
            <a:extLst>
              <a:ext uri="{FF2B5EF4-FFF2-40B4-BE49-F238E27FC236}">
                <a16:creationId xmlns:a16="http://schemas.microsoft.com/office/drawing/2014/main" id="{F2A8352D-C6B7-4573-8E6A-59FEBDBD1765}"/>
              </a:ext>
            </a:extLst>
          </p:cNvPr>
          <p:cNvPicPr>
            <a:picLocks noGrp="1" noChangeAspect="1"/>
          </p:cNvPicPr>
          <p:nvPr>
            <p:ph type="pic" sz="quarter" idx="10"/>
          </p:nvPr>
        </p:nvPicPr>
        <p:blipFill>
          <a:blip r:embed="rId2"/>
          <a:srcRect/>
          <a:stretch>
            <a:fillRect/>
          </a:stretch>
        </p:blipFill>
        <p:spPr>
          <a:xfrm>
            <a:off x="0" y="0"/>
            <a:ext cx="9318171" cy="5241471"/>
          </a:xfrm>
        </p:spPr>
      </p:pic>
      <p:sp>
        <p:nvSpPr>
          <p:cNvPr id="3" name="Rubrik 2">
            <a:extLst>
              <a:ext uri="{FF2B5EF4-FFF2-40B4-BE49-F238E27FC236}">
                <a16:creationId xmlns:a16="http://schemas.microsoft.com/office/drawing/2014/main" id="{778F6F9B-5F1D-4948-A342-B23FD8A6DBA5}"/>
              </a:ext>
            </a:extLst>
          </p:cNvPr>
          <p:cNvSpPr>
            <a:spLocks noGrp="1"/>
          </p:cNvSpPr>
          <p:nvPr>
            <p:ph type="title"/>
          </p:nvPr>
        </p:nvSpPr>
        <p:spPr/>
        <p:txBody>
          <a:bodyPr/>
          <a:lstStyle/>
          <a:p>
            <a:r>
              <a:rPr lang="sv-SE" dirty="0">
                <a:solidFill>
                  <a:srgbClr val="88E8E0"/>
                </a:solidFill>
              </a:rPr>
              <a:t>Resultat</a:t>
            </a:r>
            <a:br>
              <a:rPr lang="sv-SE" dirty="0">
                <a:solidFill>
                  <a:srgbClr val="88E8E0"/>
                </a:solidFill>
              </a:rPr>
            </a:br>
            <a:r>
              <a:rPr lang="sv-SE" sz="2000" dirty="0">
                <a:solidFill>
                  <a:srgbClr val="88E8E0"/>
                </a:solidFill>
              </a:rPr>
              <a:t>Jämförelse mellan dem som </a:t>
            </a:r>
            <a:br>
              <a:rPr lang="sv-SE" sz="2000" dirty="0">
                <a:solidFill>
                  <a:srgbClr val="88E8E0"/>
                </a:solidFill>
              </a:rPr>
            </a:br>
            <a:r>
              <a:rPr lang="sv-SE" sz="2000" dirty="0">
                <a:solidFill>
                  <a:srgbClr val="88E8E0"/>
                </a:solidFill>
              </a:rPr>
              <a:t>upplever/inte upplever att </a:t>
            </a:r>
            <a:br>
              <a:rPr lang="sv-SE" sz="2000" dirty="0">
                <a:solidFill>
                  <a:srgbClr val="88E8E0"/>
                </a:solidFill>
              </a:rPr>
            </a:br>
            <a:r>
              <a:rPr lang="sv-SE" sz="2000" dirty="0">
                <a:solidFill>
                  <a:srgbClr val="88E8E0"/>
                </a:solidFill>
              </a:rPr>
              <a:t>de kan påverka </a:t>
            </a:r>
            <a:br>
              <a:rPr lang="sv-SE" sz="2000" dirty="0">
                <a:solidFill>
                  <a:srgbClr val="88E8E0"/>
                </a:solidFill>
              </a:rPr>
            </a:br>
            <a:r>
              <a:rPr lang="sv-SE" sz="2000" dirty="0">
                <a:solidFill>
                  <a:srgbClr val="88E8E0"/>
                </a:solidFill>
              </a:rPr>
              <a:t>verksamheten</a:t>
            </a:r>
            <a:endParaRPr lang="sv-SE" dirty="0">
              <a:solidFill>
                <a:srgbClr val="88E8E0"/>
              </a:solidFill>
            </a:endParaRPr>
          </a:p>
        </p:txBody>
      </p:sp>
    </p:spTree>
    <p:extLst>
      <p:ext uri="{BB962C8B-B14F-4D97-AF65-F5344CB8AC3E}">
        <p14:creationId xmlns:p14="http://schemas.microsoft.com/office/powerpoint/2010/main" val="398561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utomhus, natur&#10;&#10;Automatiskt genererad beskrivning">
            <a:extLst>
              <a:ext uri="{FF2B5EF4-FFF2-40B4-BE49-F238E27FC236}">
                <a16:creationId xmlns:a16="http://schemas.microsoft.com/office/drawing/2014/main" id="{85CFD98E-8FBE-41C7-8F36-669F764F3199}"/>
              </a:ext>
            </a:extLst>
          </p:cNvPr>
          <p:cNvPicPr>
            <a:picLocks noGrp="1" noChangeAspect="1"/>
          </p:cNvPicPr>
          <p:nvPr>
            <p:ph type="pic" sz="quarter" idx="10"/>
          </p:nvPr>
        </p:nvPicPr>
        <p:blipFill>
          <a:blip r:embed="rId2"/>
          <a:srcRect/>
          <a:stretch>
            <a:fillRect/>
          </a:stretch>
        </p:blipFill>
        <p:spPr/>
      </p:pic>
      <p:sp>
        <p:nvSpPr>
          <p:cNvPr id="3" name="Rubrik 2">
            <a:extLst>
              <a:ext uri="{FF2B5EF4-FFF2-40B4-BE49-F238E27FC236}">
                <a16:creationId xmlns:a16="http://schemas.microsoft.com/office/drawing/2014/main" id="{778F6F9B-5F1D-4948-A342-B23FD8A6DBA5}"/>
              </a:ext>
            </a:extLst>
          </p:cNvPr>
          <p:cNvSpPr>
            <a:spLocks noGrp="1"/>
          </p:cNvSpPr>
          <p:nvPr>
            <p:ph type="title"/>
          </p:nvPr>
        </p:nvSpPr>
        <p:spPr/>
        <p:txBody>
          <a:bodyPr/>
          <a:lstStyle/>
          <a:p>
            <a:r>
              <a:rPr lang="sv-SE" dirty="0">
                <a:solidFill>
                  <a:schemeClr val="accent3"/>
                </a:solidFill>
                <a:effectLst>
                  <a:outerShdw blurRad="50800" dist="38100" dir="2700000" algn="tl" rotWithShape="0">
                    <a:prstClr val="black">
                      <a:alpha val="40000"/>
                    </a:prstClr>
                  </a:outerShdw>
                </a:effectLst>
              </a:rPr>
              <a:t>Sammanfattning</a:t>
            </a:r>
          </a:p>
        </p:txBody>
      </p:sp>
    </p:spTree>
    <p:extLst>
      <p:ext uri="{BB962C8B-B14F-4D97-AF65-F5344CB8AC3E}">
        <p14:creationId xmlns:p14="http://schemas.microsoft.com/office/powerpoint/2010/main" val="51115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F6D63B10-44D0-18F2-1CE5-F42CEB9E8526}"/>
              </a:ext>
            </a:extLst>
          </p:cNvPr>
          <p:cNvSpPr>
            <a:spLocks noGrp="1"/>
          </p:cNvSpPr>
          <p:nvPr>
            <p:ph type="title"/>
          </p:nvPr>
        </p:nvSpPr>
        <p:spPr/>
        <p:txBody>
          <a:bodyPr/>
          <a:lstStyle/>
          <a:p>
            <a:r>
              <a:rPr lang="sv-SE" sz="1600" dirty="0"/>
              <a:t>De som kan påverka verksamheten deltar i högre utsträckning för att det är kul och för att de trivs med att åka skidor</a:t>
            </a:r>
          </a:p>
        </p:txBody>
      </p:sp>
      <p:graphicFrame>
        <p:nvGraphicFramePr>
          <p:cNvPr id="11" name="ChartObject">
            <a:extLst>
              <a:ext uri="{FF2B5EF4-FFF2-40B4-BE49-F238E27FC236}">
                <a16:creationId xmlns:a16="http://schemas.microsoft.com/office/drawing/2014/main" id="{3C032AB1-181D-D9BB-7602-70F8A90F46A5}"/>
              </a:ext>
            </a:extLst>
          </p:cNvPr>
          <p:cNvGraphicFramePr>
            <a:graphicFrameLocks noGrp="1"/>
          </p:cNvGraphicFramePr>
          <p:nvPr>
            <p:ph sz="quarter" idx="18"/>
            <p:extLst>
              <p:ext uri="{D42A27DB-BD31-4B8C-83A1-F6EECF244321}">
                <p14:modId xmlns:p14="http://schemas.microsoft.com/office/powerpoint/2010/main" val="1869414497"/>
              </p:ext>
            </p:extLst>
          </p:nvPr>
        </p:nvGraphicFramePr>
        <p:xfrm>
          <a:off x="457200" y="1304925"/>
          <a:ext cx="5549705" cy="3165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10958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Object">
            <a:extLst>
              <a:ext uri="{FF2B5EF4-FFF2-40B4-BE49-F238E27FC236}">
                <a16:creationId xmlns:a16="http://schemas.microsoft.com/office/drawing/2014/main" id="{3C032AB1-181D-D9BB-7602-70F8A90F46A5}"/>
              </a:ext>
            </a:extLst>
          </p:cNvPr>
          <p:cNvGraphicFramePr>
            <a:graphicFrameLocks noGrp="1"/>
          </p:cNvGraphicFramePr>
          <p:nvPr>
            <p:ph sz="quarter" idx="18"/>
            <p:extLst>
              <p:ext uri="{D42A27DB-BD31-4B8C-83A1-F6EECF244321}">
                <p14:modId xmlns:p14="http://schemas.microsoft.com/office/powerpoint/2010/main" val="750307514"/>
              </p:ext>
            </p:extLst>
          </p:nvPr>
        </p:nvGraphicFramePr>
        <p:xfrm>
          <a:off x="457200" y="1304925"/>
          <a:ext cx="5549705" cy="3165475"/>
        </p:xfrm>
        <a:graphic>
          <a:graphicData uri="http://schemas.openxmlformats.org/drawingml/2006/chart">
            <c:chart xmlns:c="http://schemas.openxmlformats.org/drawingml/2006/chart" xmlns:r="http://schemas.openxmlformats.org/officeDocument/2006/relationships" r:id="rId2"/>
          </a:graphicData>
        </a:graphic>
      </p:graphicFrame>
      <p:sp>
        <p:nvSpPr>
          <p:cNvPr id="5" name="Rubrik 7">
            <a:extLst>
              <a:ext uri="{FF2B5EF4-FFF2-40B4-BE49-F238E27FC236}">
                <a16:creationId xmlns:a16="http://schemas.microsoft.com/office/drawing/2014/main" id="{B88A7C73-7930-3046-DD22-ADD59C4C2A33}"/>
              </a:ext>
            </a:extLst>
          </p:cNvPr>
          <p:cNvSpPr>
            <a:spLocks noGrp="1"/>
          </p:cNvSpPr>
          <p:nvPr>
            <p:ph type="title"/>
          </p:nvPr>
        </p:nvSpPr>
        <p:spPr>
          <a:xfrm>
            <a:off x="419100" y="673100"/>
            <a:ext cx="6570000" cy="529200"/>
          </a:xfrm>
        </p:spPr>
        <p:txBody>
          <a:bodyPr/>
          <a:lstStyle/>
          <a:p>
            <a:r>
              <a:rPr lang="sv-SE" sz="1600" dirty="0"/>
              <a:t>De som kan påverka verksamheten upplever i högre utsträckning att alla skidåkare uppskattas för dem de är</a:t>
            </a:r>
          </a:p>
        </p:txBody>
      </p:sp>
    </p:spTree>
    <p:extLst>
      <p:ext uri="{BB962C8B-B14F-4D97-AF65-F5344CB8AC3E}">
        <p14:creationId xmlns:p14="http://schemas.microsoft.com/office/powerpoint/2010/main" val="252403414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Object">
            <a:extLst>
              <a:ext uri="{FF2B5EF4-FFF2-40B4-BE49-F238E27FC236}">
                <a16:creationId xmlns:a16="http://schemas.microsoft.com/office/drawing/2014/main" id="{3C032AB1-181D-D9BB-7602-70F8A90F46A5}"/>
              </a:ext>
            </a:extLst>
          </p:cNvPr>
          <p:cNvGraphicFramePr>
            <a:graphicFrameLocks noGrp="1"/>
          </p:cNvGraphicFramePr>
          <p:nvPr>
            <p:ph sz="quarter" idx="18"/>
            <p:extLst>
              <p:ext uri="{D42A27DB-BD31-4B8C-83A1-F6EECF244321}">
                <p14:modId xmlns:p14="http://schemas.microsoft.com/office/powerpoint/2010/main" val="4267109988"/>
              </p:ext>
            </p:extLst>
          </p:nvPr>
        </p:nvGraphicFramePr>
        <p:xfrm>
          <a:off x="457200" y="1304925"/>
          <a:ext cx="5549705" cy="316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Rubrik 7">
            <a:extLst>
              <a:ext uri="{FF2B5EF4-FFF2-40B4-BE49-F238E27FC236}">
                <a16:creationId xmlns:a16="http://schemas.microsoft.com/office/drawing/2014/main" id="{082AE0B6-F312-ACCC-C03A-A7AC0C24EBE6}"/>
              </a:ext>
            </a:extLst>
          </p:cNvPr>
          <p:cNvSpPr>
            <a:spLocks noGrp="1"/>
          </p:cNvSpPr>
          <p:nvPr>
            <p:ph type="title"/>
          </p:nvPr>
        </p:nvSpPr>
        <p:spPr>
          <a:xfrm>
            <a:off x="419100" y="673100"/>
            <a:ext cx="6570000" cy="529200"/>
          </a:xfrm>
        </p:spPr>
        <p:txBody>
          <a:bodyPr/>
          <a:lstStyle/>
          <a:p>
            <a:r>
              <a:rPr lang="sv-SE" sz="1600" dirty="0"/>
              <a:t>De som kan påverka verksamheten uppger i högre utsträckning att de planerar att fortsätta med skidåkningen</a:t>
            </a:r>
          </a:p>
        </p:txBody>
      </p:sp>
    </p:spTree>
    <p:extLst>
      <p:ext uri="{BB962C8B-B14F-4D97-AF65-F5344CB8AC3E}">
        <p14:creationId xmlns:p14="http://schemas.microsoft.com/office/powerpoint/2010/main" val="17605646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himmel, utomhus, mark&#10;&#10;Automatiskt genererad beskrivning">
            <a:extLst>
              <a:ext uri="{FF2B5EF4-FFF2-40B4-BE49-F238E27FC236}">
                <a16:creationId xmlns:a16="http://schemas.microsoft.com/office/drawing/2014/main" id="{F2A8352D-C6B7-4573-8E6A-59FEBDBD1765}"/>
              </a:ext>
            </a:extLst>
          </p:cNvPr>
          <p:cNvPicPr>
            <a:picLocks noGrp="1" noChangeAspect="1"/>
          </p:cNvPicPr>
          <p:nvPr>
            <p:ph type="pic" sz="quarter" idx="10"/>
          </p:nvPr>
        </p:nvPicPr>
        <p:blipFill>
          <a:blip r:embed="rId2"/>
          <a:srcRect/>
          <a:stretch>
            <a:fillRect/>
          </a:stretch>
        </p:blipFill>
        <p:spPr>
          <a:xfrm>
            <a:off x="0" y="0"/>
            <a:ext cx="9318171" cy="5241471"/>
          </a:xfrm>
        </p:spPr>
      </p:pic>
      <p:sp>
        <p:nvSpPr>
          <p:cNvPr id="3" name="Rubrik 2">
            <a:extLst>
              <a:ext uri="{FF2B5EF4-FFF2-40B4-BE49-F238E27FC236}">
                <a16:creationId xmlns:a16="http://schemas.microsoft.com/office/drawing/2014/main" id="{778F6F9B-5F1D-4948-A342-B23FD8A6DBA5}"/>
              </a:ext>
            </a:extLst>
          </p:cNvPr>
          <p:cNvSpPr>
            <a:spLocks noGrp="1"/>
          </p:cNvSpPr>
          <p:nvPr>
            <p:ph type="title"/>
          </p:nvPr>
        </p:nvSpPr>
        <p:spPr/>
        <p:txBody>
          <a:bodyPr/>
          <a:lstStyle/>
          <a:p>
            <a:r>
              <a:rPr lang="sv-SE" dirty="0">
                <a:solidFill>
                  <a:srgbClr val="88E8E0"/>
                </a:solidFill>
              </a:rPr>
              <a:t>Resultat</a:t>
            </a:r>
            <a:br>
              <a:rPr lang="sv-SE" dirty="0">
                <a:solidFill>
                  <a:srgbClr val="88E8E0"/>
                </a:solidFill>
              </a:rPr>
            </a:br>
            <a:r>
              <a:rPr lang="sv-SE" sz="2000" dirty="0">
                <a:solidFill>
                  <a:srgbClr val="88E8E0"/>
                </a:solidFill>
              </a:rPr>
              <a:t>Cuper</a:t>
            </a:r>
            <a:endParaRPr lang="sv-SE" dirty="0">
              <a:solidFill>
                <a:srgbClr val="88E8E0"/>
              </a:solidFill>
            </a:endParaRPr>
          </a:p>
        </p:txBody>
      </p:sp>
    </p:spTree>
    <p:extLst>
      <p:ext uri="{BB962C8B-B14F-4D97-AF65-F5344CB8AC3E}">
        <p14:creationId xmlns:p14="http://schemas.microsoft.com/office/powerpoint/2010/main" val="695222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Vilken av följande cuper har du deltagit i?</a:t>
            </a:r>
          </a:p>
        </p:txBody>
      </p:sp>
      <p:sp>
        <p:nvSpPr>
          <p:cNvPr id="3" name="New shape"/>
          <p:cNvSpPr/>
          <p:nvPr/>
        </p:nvSpPr>
        <p:spPr>
          <a:xfrm>
            <a:off x="1282700" y="1638300"/>
            <a:ext cx="65659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1282700" y="3454400"/>
            <a:ext cx="65659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graphicFrame>
        <p:nvGraphicFramePr>
          <p:cNvPr id="8" name="ChartObject">
            <a:extLst>
              <a:ext uri="{FF2B5EF4-FFF2-40B4-BE49-F238E27FC236}">
                <a16:creationId xmlns:a16="http://schemas.microsoft.com/office/drawing/2014/main" id="{4781FF9F-3400-B9F0-C1F9-4444CDA8BC9B}"/>
              </a:ext>
            </a:extLst>
          </p:cNvPr>
          <p:cNvGraphicFramePr/>
          <p:nvPr>
            <p:extLst>
              <p:ext uri="{D42A27DB-BD31-4B8C-83A1-F6EECF244321}">
                <p14:modId xmlns:p14="http://schemas.microsoft.com/office/powerpoint/2010/main" val="1632554086"/>
              </p:ext>
            </p:extLst>
          </p:nvPr>
        </p:nvGraphicFramePr>
        <p:xfrm>
          <a:off x="1054100" y="1168400"/>
          <a:ext cx="7035800" cy="3117850"/>
        </p:xfrm>
        <a:graphic>
          <a:graphicData uri="http://schemas.openxmlformats.org/drawingml/2006/chart">
            <c:chart xmlns:c="http://schemas.openxmlformats.org/drawingml/2006/chart" xmlns:r="http://schemas.openxmlformats.org/officeDocument/2006/relationships" r:id="rId2"/>
          </a:graphicData>
        </a:graphic>
      </p:graphicFrame>
      <p:sp>
        <p:nvSpPr>
          <p:cNvPr id="6" name="New shape">
            <a:extLst>
              <a:ext uri="{FF2B5EF4-FFF2-40B4-BE49-F238E27FC236}">
                <a16:creationId xmlns:a16="http://schemas.microsoft.com/office/drawing/2014/main" id="{2C10FAE0-CE5D-3A2E-C9E5-08B095C30D83}"/>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spTree>
    <p:extLst>
      <p:ext uri="{BB962C8B-B14F-4D97-AF65-F5344CB8AC3E}">
        <p14:creationId xmlns:p14="http://schemas.microsoft.com/office/powerpoint/2010/main" val="34752710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dirty="0">
                <a:solidFill>
                  <a:srgbClr val="624764"/>
                </a:solidFill>
                <a:latin typeface="arial"/>
              </a:rPr>
              <a:t>Hur </a:t>
            </a:r>
            <a:r>
              <a:rPr sz="2400" dirty="0" err="1">
                <a:solidFill>
                  <a:srgbClr val="624764"/>
                </a:solidFill>
                <a:latin typeface="arial"/>
              </a:rPr>
              <a:t>väl</a:t>
            </a:r>
            <a:r>
              <a:rPr sz="2400" dirty="0">
                <a:solidFill>
                  <a:srgbClr val="624764"/>
                </a:solidFill>
                <a:latin typeface="arial"/>
              </a:rPr>
              <a:t> </a:t>
            </a:r>
            <a:r>
              <a:rPr sz="2400" dirty="0" err="1">
                <a:solidFill>
                  <a:srgbClr val="624764"/>
                </a:solidFill>
                <a:latin typeface="arial"/>
              </a:rPr>
              <a:t>instämmer</a:t>
            </a:r>
            <a:r>
              <a:rPr sz="2400" dirty="0">
                <a:solidFill>
                  <a:srgbClr val="624764"/>
                </a:solidFill>
                <a:latin typeface="arial"/>
              </a:rPr>
              <a:t> du </a:t>
            </a:r>
            <a:r>
              <a:rPr sz="2400" dirty="0" err="1">
                <a:solidFill>
                  <a:srgbClr val="624764"/>
                </a:solidFill>
                <a:latin typeface="arial"/>
              </a:rPr>
              <a:t>i</a:t>
            </a:r>
            <a:r>
              <a:rPr sz="2400" dirty="0">
                <a:solidFill>
                  <a:srgbClr val="624764"/>
                </a:solidFill>
                <a:latin typeface="arial"/>
              </a:rPr>
              <a:t> </a:t>
            </a:r>
            <a:r>
              <a:rPr sz="2400" dirty="0" err="1">
                <a:solidFill>
                  <a:srgbClr val="624764"/>
                </a:solidFill>
                <a:latin typeface="arial"/>
              </a:rPr>
              <a:t>följande</a:t>
            </a:r>
            <a:r>
              <a:rPr sz="2400" dirty="0">
                <a:solidFill>
                  <a:srgbClr val="624764"/>
                </a:solidFill>
                <a:latin typeface="arial"/>
              </a:rPr>
              <a:t>?</a:t>
            </a:r>
          </a:p>
        </p:txBody>
      </p:sp>
      <p:sp>
        <p:nvSpPr>
          <p:cNvPr id="13" name="New shape"/>
          <p:cNvSpPr/>
          <p:nvPr/>
        </p:nvSpPr>
        <p:spPr>
          <a:xfrm>
            <a:off x="673100" y="1043943"/>
            <a:ext cx="42799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400" dirty="0" err="1">
                <a:solidFill>
                  <a:srgbClr val="212121"/>
                </a:solidFill>
                <a:latin typeface="arial"/>
              </a:rPr>
              <a:t>Deltagit</a:t>
            </a:r>
            <a:r>
              <a:rPr sz="1400" dirty="0">
                <a:solidFill>
                  <a:srgbClr val="212121"/>
                </a:solidFill>
                <a:latin typeface="arial"/>
              </a:rPr>
              <a:t> </a:t>
            </a:r>
            <a:r>
              <a:rPr sz="1400" dirty="0" err="1">
                <a:solidFill>
                  <a:srgbClr val="212121"/>
                </a:solidFill>
                <a:latin typeface="arial"/>
              </a:rPr>
              <a:t>i</a:t>
            </a:r>
            <a:r>
              <a:rPr sz="1400" dirty="0">
                <a:solidFill>
                  <a:srgbClr val="212121"/>
                </a:solidFill>
                <a:latin typeface="arial"/>
              </a:rPr>
              <a:t> </a:t>
            </a:r>
            <a:r>
              <a:rPr sz="1400" dirty="0" err="1">
                <a:solidFill>
                  <a:srgbClr val="212121"/>
                </a:solidFill>
                <a:latin typeface="arial"/>
              </a:rPr>
              <a:t>Folksam</a:t>
            </a:r>
            <a:r>
              <a:rPr sz="1400" dirty="0">
                <a:solidFill>
                  <a:srgbClr val="212121"/>
                </a:solidFill>
                <a:latin typeface="arial"/>
              </a:rPr>
              <a:t> Cup</a:t>
            </a:r>
          </a:p>
        </p:txBody>
      </p:sp>
      <p:sp>
        <p:nvSpPr>
          <p:cNvPr id="14" name="New shape"/>
          <p:cNvSpPr/>
          <p:nvPr/>
        </p:nvSpPr>
        <p:spPr>
          <a:xfrm>
            <a:off x="5245100" y="1039843"/>
            <a:ext cx="32131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400" dirty="0" err="1">
                <a:solidFill>
                  <a:srgbClr val="212121"/>
                </a:solidFill>
                <a:latin typeface="arial"/>
              </a:rPr>
              <a:t>Deltagit</a:t>
            </a:r>
            <a:r>
              <a:rPr sz="1400" dirty="0">
                <a:solidFill>
                  <a:srgbClr val="212121"/>
                </a:solidFill>
                <a:latin typeface="arial"/>
              </a:rPr>
              <a:t> </a:t>
            </a:r>
            <a:r>
              <a:rPr sz="1400" dirty="0" err="1">
                <a:solidFill>
                  <a:srgbClr val="212121"/>
                </a:solidFill>
                <a:latin typeface="arial"/>
              </a:rPr>
              <a:t>i</a:t>
            </a:r>
            <a:r>
              <a:rPr sz="1400" dirty="0">
                <a:solidFill>
                  <a:srgbClr val="212121"/>
                </a:solidFill>
                <a:latin typeface="arial"/>
              </a:rPr>
              <a:t> </a:t>
            </a:r>
            <a:r>
              <a:rPr lang="sv-SE" sz="1400" dirty="0" err="1">
                <a:solidFill>
                  <a:srgbClr val="212121"/>
                </a:solidFill>
                <a:latin typeface="arial"/>
              </a:rPr>
              <a:t>Ski</a:t>
            </a:r>
            <a:r>
              <a:rPr lang="sv-SE" sz="1400" dirty="0">
                <a:solidFill>
                  <a:srgbClr val="212121"/>
                </a:solidFill>
                <a:latin typeface="arial"/>
              </a:rPr>
              <a:t> Team </a:t>
            </a:r>
            <a:r>
              <a:rPr lang="sv-SE" sz="1400" dirty="0" err="1">
                <a:solidFill>
                  <a:srgbClr val="212121"/>
                </a:solidFill>
                <a:latin typeface="arial"/>
              </a:rPr>
              <a:t>Ungdomscup</a:t>
            </a:r>
            <a:endParaRPr sz="1400" dirty="0">
              <a:solidFill>
                <a:srgbClr val="212121"/>
              </a:solidFill>
              <a:latin typeface="arial"/>
            </a:endParaRPr>
          </a:p>
        </p:txBody>
      </p:sp>
      <p:sp>
        <p:nvSpPr>
          <p:cNvPr id="15" name="New shape"/>
          <p:cNvSpPr/>
          <p:nvPr/>
        </p:nvSpPr>
        <p:spPr>
          <a:xfrm>
            <a:off x="2400299" y="4629570"/>
            <a:ext cx="2289395" cy="338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147 respondenter som deltagit i Folksam Cup</a:t>
            </a:r>
          </a:p>
        </p:txBody>
      </p:sp>
      <p:sp>
        <p:nvSpPr>
          <p:cNvPr id="16" name="New shape"/>
          <p:cNvSpPr/>
          <p:nvPr/>
        </p:nvSpPr>
        <p:spPr>
          <a:xfrm>
            <a:off x="5740400" y="4627878"/>
            <a:ext cx="2743200" cy="269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109 respondenter som deltagit i </a:t>
            </a:r>
            <a:r>
              <a:rPr lang="sv-SE" sz="700" dirty="0" err="1">
                <a:solidFill>
                  <a:prstClr val="black"/>
                </a:solidFill>
                <a:latin typeface="arial"/>
              </a:rPr>
              <a:t>Ski</a:t>
            </a:r>
            <a:r>
              <a:rPr lang="sv-SE" sz="700" dirty="0">
                <a:solidFill>
                  <a:prstClr val="black"/>
                </a:solidFill>
                <a:latin typeface="arial"/>
              </a:rPr>
              <a:t> Team </a:t>
            </a:r>
            <a:r>
              <a:rPr lang="sv-SE" sz="700" dirty="0" err="1">
                <a:solidFill>
                  <a:prstClr val="black"/>
                </a:solidFill>
                <a:latin typeface="arial"/>
              </a:rPr>
              <a:t>Ungdomscup</a:t>
            </a:r>
            <a:endParaRPr lang="sv-SE" sz="700" dirty="0">
              <a:solidFill>
                <a:prstClr val="black"/>
              </a:solidFill>
              <a:latin typeface="arial"/>
            </a:endParaRPr>
          </a:p>
        </p:txBody>
      </p:sp>
      <p:graphicFrame>
        <p:nvGraphicFramePr>
          <p:cNvPr id="4" name="ChartObject">
            <a:extLst>
              <a:ext uri="{FF2B5EF4-FFF2-40B4-BE49-F238E27FC236}">
                <a16:creationId xmlns:a16="http://schemas.microsoft.com/office/drawing/2014/main" id="{5751DD29-2746-40D7-7C14-BA1782C32909}"/>
              </a:ext>
            </a:extLst>
          </p:cNvPr>
          <p:cNvGraphicFramePr/>
          <p:nvPr/>
        </p:nvGraphicFramePr>
        <p:xfrm>
          <a:off x="0" y="1247143"/>
          <a:ext cx="45720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Object">
            <a:extLst>
              <a:ext uri="{FF2B5EF4-FFF2-40B4-BE49-F238E27FC236}">
                <a16:creationId xmlns:a16="http://schemas.microsoft.com/office/drawing/2014/main" id="{54192018-3598-FC69-4907-BEA5B28B5257}"/>
              </a:ext>
            </a:extLst>
          </p:cNvPr>
          <p:cNvGraphicFramePr/>
          <p:nvPr/>
        </p:nvGraphicFramePr>
        <p:xfrm>
          <a:off x="5322904" y="1243042"/>
          <a:ext cx="3098800" cy="326037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Rak koppling 7">
            <a:extLst>
              <a:ext uri="{FF2B5EF4-FFF2-40B4-BE49-F238E27FC236}">
                <a16:creationId xmlns:a16="http://schemas.microsoft.com/office/drawing/2014/main" id="{4B2A6ABB-6DB4-AC08-1448-CD867A0A610B}"/>
              </a:ext>
            </a:extLst>
          </p:cNvPr>
          <p:cNvCxnSpPr/>
          <p:nvPr/>
        </p:nvCxnSpPr>
        <p:spPr>
          <a:xfrm>
            <a:off x="348957" y="3625605"/>
            <a:ext cx="7849772"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Rak koppling 9">
            <a:extLst>
              <a:ext uri="{FF2B5EF4-FFF2-40B4-BE49-F238E27FC236}">
                <a16:creationId xmlns:a16="http://schemas.microsoft.com/office/drawing/2014/main" id="{27A566E7-4D0D-3403-9790-0DC31A4770D5}"/>
              </a:ext>
            </a:extLst>
          </p:cNvPr>
          <p:cNvCxnSpPr/>
          <p:nvPr/>
        </p:nvCxnSpPr>
        <p:spPr>
          <a:xfrm>
            <a:off x="349748" y="3187445"/>
            <a:ext cx="7849772"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Rak koppling 10">
            <a:extLst>
              <a:ext uri="{FF2B5EF4-FFF2-40B4-BE49-F238E27FC236}">
                <a16:creationId xmlns:a16="http://schemas.microsoft.com/office/drawing/2014/main" id="{98118EA4-6C7B-0E5F-BA1E-05499C49218A}"/>
              </a:ext>
            </a:extLst>
          </p:cNvPr>
          <p:cNvCxnSpPr/>
          <p:nvPr/>
        </p:nvCxnSpPr>
        <p:spPr>
          <a:xfrm>
            <a:off x="346573" y="2733420"/>
            <a:ext cx="7849772"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Rak koppling 11">
            <a:extLst>
              <a:ext uri="{FF2B5EF4-FFF2-40B4-BE49-F238E27FC236}">
                <a16:creationId xmlns:a16="http://schemas.microsoft.com/office/drawing/2014/main" id="{069F4A16-7B6A-CE82-6052-B95A2D149B4C}"/>
              </a:ext>
            </a:extLst>
          </p:cNvPr>
          <p:cNvCxnSpPr/>
          <p:nvPr/>
        </p:nvCxnSpPr>
        <p:spPr>
          <a:xfrm>
            <a:off x="349748" y="2288118"/>
            <a:ext cx="7849772"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ak koppling 16">
            <a:extLst>
              <a:ext uri="{FF2B5EF4-FFF2-40B4-BE49-F238E27FC236}">
                <a16:creationId xmlns:a16="http://schemas.microsoft.com/office/drawing/2014/main" id="{92CD9061-9D20-0548-3F3E-F2E30DC0C2C3}"/>
              </a:ext>
            </a:extLst>
          </p:cNvPr>
          <p:cNvCxnSpPr/>
          <p:nvPr/>
        </p:nvCxnSpPr>
        <p:spPr>
          <a:xfrm>
            <a:off x="352130" y="1842819"/>
            <a:ext cx="7849772"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Pratbubbla: rektangel 17">
            <a:extLst>
              <a:ext uri="{FF2B5EF4-FFF2-40B4-BE49-F238E27FC236}">
                <a16:creationId xmlns:a16="http://schemas.microsoft.com/office/drawing/2014/main" id="{7879F5E7-E01A-2386-925D-E3FD22E16E40}"/>
              </a:ext>
            </a:extLst>
          </p:cNvPr>
          <p:cNvSpPr/>
          <p:nvPr/>
        </p:nvSpPr>
        <p:spPr>
          <a:xfrm>
            <a:off x="153202" y="4309329"/>
            <a:ext cx="944078" cy="509694"/>
          </a:xfrm>
          <a:prstGeom prst="wedgeRectCallout">
            <a:avLst>
              <a:gd name="adj1" fmla="val -6615"/>
              <a:gd name="adj2" fmla="val -8375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v-SE" sz="750" dirty="0"/>
              <a:t>Frågan ställdes endast till de som deltagit i</a:t>
            </a:r>
          </a:p>
          <a:p>
            <a:pPr algn="ctr"/>
            <a:r>
              <a:rPr lang="sv-SE" sz="750" dirty="0"/>
              <a:t> Folksam Cup</a:t>
            </a:r>
          </a:p>
        </p:txBody>
      </p:sp>
      <p:graphicFrame>
        <p:nvGraphicFramePr>
          <p:cNvPr id="26" name="New Table">
            <a:extLst>
              <a:ext uri="{FF2B5EF4-FFF2-40B4-BE49-F238E27FC236}">
                <a16:creationId xmlns:a16="http://schemas.microsoft.com/office/drawing/2014/main" id="{FDD5AB4D-B04E-62CD-DEB5-8639AA18306B}"/>
              </a:ext>
            </a:extLst>
          </p:cNvPr>
          <p:cNvGraphicFramePr>
            <a:graphicFrameLocks noGrp="1"/>
          </p:cNvGraphicFramePr>
          <p:nvPr/>
        </p:nvGraphicFramePr>
        <p:xfrm>
          <a:off x="4299454" y="1421214"/>
          <a:ext cx="419100" cy="2646756"/>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441126">
                <a:tc>
                  <a:txBody>
                    <a:bodyPr/>
                    <a:lstStyle/>
                    <a:p>
                      <a:pPr algn="ct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441126">
                <a:tc>
                  <a:txBody>
                    <a:bodyPr/>
                    <a:lstStyle/>
                    <a:p>
                      <a:pPr algn="ct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441126">
                <a:tc>
                  <a:txBody>
                    <a:bodyPr/>
                    <a:lstStyle/>
                    <a:p>
                      <a:pPr algn="ct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441126">
                <a:tc>
                  <a:txBody>
                    <a:bodyPr/>
                    <a:lstStyle/>
                    <a:p>
                      <a:pPr algn="ctr"/>
                      <a:r>
                        <a:rPr lang="sv-SE" sz="900" b="0" i="0" u="none" dirty="0">
                          <a:solidFill>
                            <a:srgbClr val="262626"/>
                          </a:solidFill>
                          <a:latin typeface="arial"/>
                        </a:rPr>
                        <a:t>5%</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441126">
                <a:tc>
                  <a:txBody>
                    <a:bodyPr/>
                    <a:lstStyle/>
                    <a:p>
                      <a:pPr algn="ctr"/>
                      <a:r>
                        <a:rPr lang="sv-SE" sz="900" b="0" i="0" u="none" dirty="0">
                          <a:solidFill>
                            <a:srgbClr val="262626"/>
                          </a:solidFill>
                          <a:latin typeface="arial"/>
                        </a:rPr>
                        <a:t>1%</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1"/>
                  </a:ext>
                </a:extLst>
              </a:tr>
              <a:tr h="441126">
                <a:tc>
                  <a:txBody>
                    <a:bodyPr/>
                    <a:lstStyle/>
                    <a:p>
                      <a:pPr algn="ctr"/>
                      <a:r>
                        <a:rPr lang="sv-SE" sz="900" b="0" i="0" u="none" dirty="0">
                          <a:solidFill>
                            <a:srgbClr val="262626"/>
                          </a:solidFill>
                          <a:latin typeface="arial"/>
                        </a:rPr>
                        <a:t>2%</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mpd="sng">
                      <a:solidFill>
                        <a:srgbClr val="FFFFFF">
                          <a:alpha val="0"/>
                        </a:srgbClr>
                      </a:solidFill>
                      <a:prstDash val="solid"/>
                    </a:lnB>
                    <a:solidFill>
                      <a:srgbClr val="FFFFFF">
                        <a:alpha val="0"/>
                      </a:srgbClr>
                    </a:solidFill>
                  </a:tcPr>
                </a:tc>
                <a:extLst>
                  <a:ext uri="{0D108BD9-81ED-4DB2-BD59-A6C34878D82A}">
                    <a16:rowId xmlns:a16="http://schemas.microsoft.com/office/drawing/2014/main" val="313240894"/>
                  </a:ext>
                </a:extLst>
              </a:tr>
            </a:tbl>
          </a:graphicData>
        </a:graphic>
      </p:graphicFrame>
      <p:sp>
        <p:nvSpPr>
          <p:cNvPr id="27" name="New shape">
            <a:extLst>
              <a:ext uri="{FF2B5EF4-FFF2-40B4-BE49-F238E27FC236}">
                <a16:creationId xmlns:a16="http://schemas.microsoft.com/office/drawing/2014/main" id="{520C6FFE-ED36-6DC4-E2F0-36886479544C}"/>
              </a:ext>
            </a:extLst>
          </p:cNvPr>
          <p:cNvSpPr/>
          <p:nvPr/>
        </p:nvSpPr>
        <p:spPr>
          <a:xfrm>
            <a:off x="4299454" y="1141814"/>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Ingen </a:t>
            </a:r>
          </a:p>
          <a:p>
            <a:pPr algn="ctr"/>
            <a:r>
              <a:rPr lang="sv-SE" sz="900" dirty="0">
                <a:solidFill>
                  <a:srgbClr val="000000"/>
                </a:solidFill>
                <a:latin typeface="arial"/>
              </a:rPr>
              <a:t>åsikt</a:t>
            </a:r>
            <a:endParaRPr sz="900" dirty="0">
              <a:solidFill>
                <a:srgbClr val="000000"/>
              </a:solidFill>
              <a:latin typeface="arial"/>
            </a:endParaRPr>
          </a:p>
        </p:txBody>
      </p:sp>
      <p:graphicFrame>
        <p:nvGraphicFramePr>
          <p:cNvPr id="28" name="New Table">
            <a:extLst>
              <a:ext uri="{FF2B5EF4-FFF2-40B4-BE49-F238E27FC236}">
                <a16:creationId xmlns:a16="http://schemas.microsoft.com/office/drawing/2014/main" id="{15BB75DE-C19F-1F85-4A93-1842FA919571}"/>
              </a:ext>
            </a:extLst>
          </p:cNvPr>
          <p:cNvGraphicFramePr>
            <a:graphicFrameLocks noGrp="1"/>
          </p:cNvGraphicFramePr>
          <p:nvPr/>
        </p:nvGraphicFramePr>
        <p:xfrm>
          <a:off x="8144563" y="1421214"/>
          <a:ext cx="419100" cy="2205630"/>
        </p:xfrm>
        <a:graphic>
          <a:graphicData uri="http://schemas.openxmlformats.org/drawingml/2006/table">
            <a:tbl>
              <a:tblPr firstRow="1" bandRow="1">
                <a:tableStyleId>{5C22544A-7EE6-4342-B048-85BDC9FD1C3A}</a:tableStyleId>
              </a:tblPr>
              <a:tblGrid>
                <a:gridCol w="419100">
                  <a:extLst>
                    <a:ext uri="{9D8B030D-6E8A-4147-A177-3AD203B41FA5}">
                      <a16:colId xmlns:a16="http://schemas.microsoft.com/office/drawing/2014/main" val="20001"/>
                    </a:ext>
                  </a:extLst>
                </a:gridCol>
              </a:tblGrid>
              <a:tr h="441126">
                <a:tc>
                  <a:txBody>
                    <a:bodyPr/>
                    <a:lstStyle/>
                    <a:p>
                      <a:pPr algn="ct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mpd="sng">
                      <a:solidFill>
                        <a:srgbClr val="FFFFFF">
                          <a:alpha val="0"/>
                        </a:srgbClr>
                      </a:solidFill>
                      <a:prstDash val="soli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254752068"/>
                  </a:ext>
                </a:extLst>
              </a:tr>
              <a:tr h="441126">
                <a:tc>
                  <a:txBody>
                    <a:bodyPr/>
                    <a:lstStyle/>
                    <a:p>
                      <a:pPr algn="ct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954618817"/>
                  </a:ext>
                </a:extLst>
              </a:tr>
              <a:tr h="441126">
                <a:tc>
                  <a:txBody>
                    <a:bodyPr/>
                    <a:lstStyle/>
                    <a:p>
                      <a:pPr algn="ctr"/>
                      <a:r>
                        <a:rPr lang="sv-SE" sz="900" b="0" i="0" u="none" dirty="0">
                          <a:solidFill>
                            <a:srgbClr val="262626"/>
                          </a:solidFill>
                          <a:latin typeface="arial"/>
                        </a:rPr>
                        <a:t>0%</a:t>
                      </a:r>
                      <a:endParaRPr sz="900" b="0" i="0" u="none" dirty="0">
                        <a:solidFill>
                          <a:srgbClr val="262626"/>
                        </a:solidFill>
                        <a:latin typeface="arial"/>
                      </a:endParaRPr>
                    </a:p>
                  </a:txBody>
                  <a:tcPr marL="0" marR="0" marT="0" marB="0" anchor="ctr">
                    <a:lnL w="0" cap="flat" cmpd="sng" algn="ctr">
                      <a:solidFill>
                        <a:srgbClr val="FFFFFF">
                          <a:alpha val="0"/>
                        </a:srgbClr>
                      </a:solidFill>
                      <a:prstDash val="solid"/>
                      <a:round/>
                      <a:headEnd type="none" w="med" len="med"/>
                      <a:tailEnd type="none" w="med" len="me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687154295"/>
                  </a:ext>
                </a:extLst>
              </a:tr>
              <a:tr h="441126">
                <a:tc>
                  <a:txBody>
                    <a:bodyPr/>
                    <a:lstStyle/>
                    <a:p>
                      <a:pPr algn="ctr"/>
                      <a:r>
                        <a:rPr lang="sv-SE" sz="900" b="0" i="0" u="none" dirty="0">
                          <a:solidFill>
                            <a:srgbClr val="262626"/>
                          </a:solidFill>
                          <a:latin typeface="arial"/>
                        </a:rPr>
                        <a:t>5%</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0"/>
                  </a:ext>
                </a:extLst>
              </a:tr>
              <a:tr h="441126">
                <a:tc>
                  <a:txBody>
                    <a:bodyPr/>
                    <a:lstStyle/>
                    <a:p>
                      <a:pPr algn="ctr"/>
                      <a:r>
                        <a:rPr lang="sv-SE" sz="900" b="0" i="0" u="none" dirty="0">
                          <a:solidFill>
                            <a:srgbClr val="262626"/>
                          </a:solidFill>
                          <a:latin typeface="arial"/>
                        </a:rPr>
                        <a:t>3%</a:t>
                      </a:r>
                      <a:endParaRPr sz="900" b="0" i="0" u="none" dirty="0">
                        <a:solidFill>
                          <a:srgbClr val="262626"/>
                        </a:solidFill>
                        <a:latin typeface="arial"/>
                      </a:endParaRPr>
                    </a:p>
                  </a:txBody>
                  <a:tcPr marL="0" marR="0" marT="0" marB="0" anchor="ctr">
                    <a:lnL w="0" cmpd="sng">
                      <a:solidFill>
                        <a:srgbClr val="FFFFFF">
                          <a:alpha val="0"/>
                        </a:srgbClr>
                      </a:solidFill>
                      <a:prstDash val="solid"/>
                    </a:lnL>
                    <a:lnR w="0" cmpd="sng">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297875598"/>
                  </a:ext>
                </a:extLst>
              </a:tr>
            </a:tbl>
          </a:graphicData>
        </a:graphic>
      </p:graphicFrame>
      <p:sp>
        <p:nvSpPr>
          <p:cNvPr id="29" name="New shape">
            <a:extLst>
              <a:ext uri="{FF2B5EF4-FFF2-40B4-BE49-F238E27FC236}">
                <a16:creationId xmlns:a16="http://schemas.microsoft.com/office/drawing/2014/main" id="{79DC6DC2-6182-9603-3AA1-113376708687}"/>
              </a:ext>
            </a:extLst>
          </p:cNvPr>
          <p:cNvSpPr/>
          <p:nvPr/>
        </p:nvSpPr>
        <p:spPr>
          <a:xfrm>
            <a:off x="8144563" y="1141814"/>
            <a:ext cx="41910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lang="sv-SE" sz="900" dirty="0">
                <a:solidFill>
                  <a:srgbClr val="000000"/>
                </a:solidFill>
                <a:latin typeface="arial"/>
              </a:rPr>
              <a:t>Ingen </a:t>
            </a:r>
          </a:p>
          <a:p>
            <a:pPr algn="ctr"/>
            <a:r>
              <a:rPr lang="sv-SE" sz="900" dirty="0">
                <a:solidFill>
                  <a:srgbClr val="000000"/>
                </a:solidFill>
                <a:latin typeface="arial"/>
              </a:rPr>
              <a:t>åsikt</a:t>
            </a:r>
            <a:endParaRPr sz="900" dirty="0">
              <a:solidFill>
                <a:srgbClr val="000000"/>
              </a:solidFill>
              <a:latin typeface="arial"/>
            </a:endParaRPr>
          </a:p>
        </p:txBody>
      </p:sp>
    </p:spTree>
    <p:extLst>
      <p:ext uri="{BB962C8B-B14F-4D97-AF65-F5344CB8AC3E}">
        <p14:creationId xmlns:p14="http://schemas.microsoft.com/office/powerpoint/2010/main" val="7903600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D3E3BCF-5556-BDE0-B467-3D2F73275D3B}"/>
              </a:ext>
            </a:extLst>
          </p:cNvPr>
          <p:cNvSpPr>
            <a:spLocks noGrp="1"/>
          </p:cNvSpPr>
          <p:nvPr>
            <p:ph type="sldNum" sz="quarter" idx="11"/>
          </p:nvPr>
        </p:nvSpPr>
        <p:spPr/>
        <p:txBody>
          <a:bodyPr/>
          <a:lstStyle/>
          <a:p>
            <a:fld id="{0BCBA026-1F68-453E-9036-CC352B75EE63}" type="slidenum">
              <a:rPr lang="sv-SE" smtClean="0"/>
              <a:t>35</a:t>
            </a:fld>
            <a:endParaRPr lang="sv-SE"/>
          </a:p>
        </p:txBody>
      </p:sp>
      <p:graphicFrame>
        <p:nvGraphicFramePr>
          <p:cNvPr id="3" name="ChartObject">
            <a:extLst>
              <a:ext uri="{FF2B5EF4-FFF2-40B4-BE49-F238E27FC236}">
                <a16:creationId xmlns:a16="http://schemas.microsoft.com/office/drawing/2014/main" id="{911DCD4B-CCA4-6B30-E94D-070AA8E66767}"/>
              </a:ext>
            </a:extLst>
          </p:cNvPr>
          <p:cNvGraphicFramePr/>
          <p:nvPr>
            <p:extLst>
              <p:ext uri="{D42A27DB-BD31-4B8C-83A1-F6EECF244321}">
                <p14:modId xmlns:p14="http://schemas.microsoft.com/office/powerpoint/2010/main" val="2629918127"/>
              </p:ext>
            </p:extLst>
          </p:nvPr>
        </p:nvGraphicFramePr>
        <p:xfrm>
          <a:off x="1" y="1168400"/>
          <a:ext cx="6274050" cy="3117850"/>
        </p:xfrm>
        <a:graphic>
          <a:graphicData uri="http://schemas.openxmlformats.org/drawingml/2006/chart">
            <c:chart xmlns:c="http://schemas.openxmlformats.org/drawingml/2006/chart" xmlns:r="http://schemas.openxmlformats.org/officeDocument/2006/relationships" r:id="rId2"/>
          </a:graphicData>
        </a:graphic>
      </p:graphicFrame>
      <p:sp>
        <p:nvSpPr>
          <p:cNvPr id="4" name="New shape">
            <a:extLst>
              <a:ext uri="{FF2B5EF4-FFF2-40B4-BE49-F238E27FC236}">
                <a16:creationId xmlns:a16="http://schemas.microsoft.com/office/drawing/2014/main" id="{15E4BCCE-8919-2709-5644-3B315F66D4CC}"/>
              </a:ext>
            </a:extLst>
          </p:cNvPr>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dirty="0">
                <a:solidFill>
                  <a:srgbClr val="624764"/>
                </a:solidFill>
                <a:latin typeface="arial"/>
              </a:rPr>
              <a:t>Hur </a:t>
            </a:r>
            <a:r>
              <a:rPr sz="2400" dirty="0" err="1">
                <a:solidFill>
                  <a:srgbClr val="624764"/>
                </a:solidFill>
                <a:latin typeface="arial"/>
              </a:rPr>
              <a:t>väl</a:t>
            </a:r>
            <a:r>
              <a:rPr sz="2400" dirty="0">
                <a:solidFill>
                  <a:srgbClr val="624764"/>
                </a:solidFill>
                <a:latin typeface="arial"/>
              </a:rPr>
              <a:t> </a:t>
            </a:r>
            <a:r>
              <a:rPr sz="2400" dirty="0" err="1">
                <a:solidFill>
                  <a:srgbClr val="624764"/>
                </a:solidFill>
                <a:latin typeface="arial"/>
              </a:rPr>
              <a:t>instämmer</a:t>
            </a:r>
            <a:r>
              <a:rPr sz="2400" dirty="0">
                <a:solidFill>
                  <a:srgbClr val="624764"/>
                </a:solidFill>
                <a:latin typeface="arial"/>
              </a:rPr>
              <a:t> du </a:t>
            </a:r>
            <a:r>
              <a:rPr sz="2400" dirty="0" err="1">
                <a:solidFill>
                  <a:srgbClr val="624764"/>
                </a:solidFill>
                <a:latin typeface="arial"/>
              </a:rPr>
              <a:t>i</a:t>
            </a:r>
            <a:r>
              <a:rPr sz="2400" dirty="0">
                <a:solidFill>
                  <a:srgbClr val="624764"/>
                </a:solidFill>
                <a:latin typeface="arial"/>
              </a:rPr>
              <a:t> </a:t>
            </a:r>
            <a:r>
              <a:rPr sz="2400" dirty="0" err="1">
                <a:solidFill>
                  <a:srgbClr val="624764"/>
                </a:solidFill>
                <a:latin typeface="arial"/>
              </a:rPr>
              <a:t>följande</a:t>
            </a:r>
            <a:r>
              <a:rPr sz="2400" dirty="0">
                <a:solidFill>
                  <a:srgbClr val="624764"/>
                </a:solidFill>
                <a:latin typeface="arial"/>
              </a:rPr>
              <a:t>?</a:t>
            </a:r>
            <a:r>
              <a:rPr lang="sv-SE" sz="2400" dirty="0">
                <a:solidFill>
                  <a:srgbClr val="624764"/>
                </a:solidFill>
                <a:latin typeface="arial"/>
              </a:rPr>
              <a:t> </a:t>
            </a:r>
            <a:endParaRPr sz="2400" dirty="0">
              <a:solidFill>
                <a:srgbClr val="624764"/>
              </a:solidFill>
              <a:latin typeface="arial"/>
            </a:endParaRPr>
          </a:p>
        </p:txBody>
      </p:sp>
      <p:graphicFrame>
        <p:nvGraphicFramePr>
          <p:cNvPr id="5" name="ChartObject">
            <a:extLst>
              <a:ext uri="{FF2B5EF4-FFF2-40B4-BE49-F238E27FC236}">
                <a16:creationId xmlns:a16="http://schemas.microsoft.com/office/drawing/2014/main" id="{899A1692-EDDE-75B3-B2E2-568151BE8485}"/>
              </a:ext>
            </a:extLst>
          </p:cNvPr>
          <p:cNvGraphicFramePr/>
          <p:nvPr>
            <p:extLst>
              <p:ext uri="{D42A27DB-BD31-4B8C-83A1-F6EECF244321}">
                <p14:modId xmlns:p14="http://schemas.microsoft.com/office/powerpoint/2010/main" val="4126842711"/>
              </p:ext>
            </p:extLst>
          </p:nvPr>
        </p:nvGraphicFramePr>
        <p:xfrm>
          <a:off x="6595759" y="1168400"/>
          <a:ext cx="2457707" cy="311785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Rak koppling 5">
            <a:extLst>
              <a:ext uri="{FF2B5EF4-FFF2-40B4-BE49-F238E27FC236}">
                <a16:creationId xmlns:a16="http://schemas.microsoft.com/office/drawing/2014/main" id="{41A5AAD8-E2EC-5DCC-2E87-78B5FEA06D16}"/>
              </a:ext>
            </a:extLst>
          </p:cNvPr>
          <p:cNvCxnSpPr/>
          <p:nvPr/>
        </p:nvCxnSpPr>
        <p:spPr>
          <a:xfrm>
            <a:off x="339904" y="3589393"/>
            <a:ext cx="7849772"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Rak koppling 6">
            <a:extLst>
              <a:ext uri="{FF2B5EF4-FFF2-40B4-BE49-F238E27FC236}">
                <a16:creationId xmlns:a16="http://schemas.microsoft.com/office/drawing/2014/main" id="{77880F89-35BB-4B47-B6B4-ADFAEB45D6DF}"/>
              </a:ext>
            </a:extLst>
          </p:cNvPr>
          <p:cNvCxnSpPr/>
          <p:nvPr/>
        </p:nvCxnSpPr>
        <p:spPr>
          <a:xfrm>
            <a:off x="339904" y="3126158"/>
            <a:ext cx="7849772"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Rak koppling 7">
            <a:extLst>
              <a:ext uri="{FF2B5EF4-FFF2-40B4-BE49-F238E27FC236}">
                <a16:creationId xmlns:a16="http://schemas.microsoft.com/office/drawing/2014/main" id="{8956B2F4-C146-EB92-C3C8-97132958C8D5}"/>
              </a:ext>
            </a:extLst>
          </p:cNvPr>
          <p:cNvCxnSpPr/>
          <p:nvPr/>
        </p:nvCxnSpPr>
        <p:spPr>
          <a:xfrm>
            <a:off x="339904" y="2671975"/>
            <a:ext cx="7849772"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Rak koppling 8">
            <a:extLst>
              <a:ext uri="{FF2B5EF4-FFF2-40B4-BE49-F238E27FC236}">
                <a16:creationId xmlns:a16="http://schemas.microsoft.com/office/drawing/2014/main" id="{D5F11235-CE57-33C4-100F-8955B4F41AA2}"/>
              </a:ext>
            </a:extLst>
          </p:cNvPr>
          <p:cNvCxnSpPr/>
          <p:nvPr/>
        </p:nvCxnSpPr>
        <p:spPr>
          <a:xfrm>
            <a:off x="347453" y="2208745"/>
            <a:ext cx="7849772"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Rak koppling 9">
            <a:extLst>
              <a:ext uri="{FF2B5EF4-FFF2-40B4-BE49-F238E27FC236}">
                <a16:creationId xmlns:a16="http://schemas.microsoft.com/office/drawing/2014/main" id="{17BC1778-41D7-1B48-57D1-CE74F2C885A0}"/>
              </a:ext>
            </a:extLst>
          </p:cNvPr>
          <p:cNvCxnSpPr/>
          <p:nvPr/>
        </p:nvCxnSpPr>
        <p:spPr>
          <a:xfrm>
            <a:off x="336893" y="1754567"/>
            <a:ext cx="7849772"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New shape">
            <a:extLst>
              <a:ext uri="{FF2B5EF4-FFF2-40B4-BE49-F238E27FC236}">
                <a16:creationId xmlns:a16="http://schemas.microsoft.com/office/drawing/2014/main" id="{AD76DE44-AF6B-3B94-FEE3-4AB7C9A822AD}"/>
              </a:ext>
            </a:extLst>
          </p:cNvPr>
          <p:cNvSpPr/>
          <p:nvPr/>
        </p:nvSpPr>
        <p:spPr>
          <a:xfrm>
            <a:off x="2400299" y="4629570"/>
            <a:ext cx="2289395" cy="338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147 respondenter som deltagit i Folksam Cup</a:t>
            </a:r>
          </a:p>
          <a:p>
            <a:pPr algn="l"/>
            <a:r>
              <a:rPr sz="700" dirty="0">
                <a:solidFill>
                  <a:prstClr val="black"/>
                </a:solidFill>
                <a:latin typeface="arial"/>
              </a:rPr>
              <a:t>Bas</a:t>
            </a:r>
            <a:r>
              <a:rPr lang="sv-SE" sz="700" dirty="0">
                <a:solidFill>
                  <a:prstClr val="black"/>
                </a:solidFill>
                <a:latin typeface="arial"/>
              </a:rPr>
              <a:t> 2023</a:t>
            </a:r>
            <a:r>
              <a:rPr sz="700" dirty="0">
                <a:solidFill>
                  <a:prstClr val="black"/>
                </a:solidFill>
                <a:latin typeface="arial"/>
              </a:rPr>
              <a:t>: </a:t>
            </a:r>
            <a:r>
              <a:rPr lang="sv-SE" sz="700" dirty="0">
                <a:solidFill>
                  <a:prstClr val="black"/>
                </a:solidFill>
                <a:latin typeface="arial"/>
              </a:rPr>
              <a:t>93 respondenter som d</a:t>
            </a:r>
            <a:r>
              <a:rPr sz="700" dirty="0" err="1">
                <a:solidFill>
                  <a:prstClr val="black"/>
                </a:solidFill>
                <a:latin typeface="arial"/>
              </a:rPr>
              <a:t>eltagit</a:t>
            </a:r>
            <a:r>
              <a:rPr sz="700" dirty="0">
                <a:solidFill>
                  <a:prstClr val="black"/>
                </a:solidFill>
                <a:latin typeface="arial"/>
              </a:rPr>
              <a:t> </a:t>
            </a:r>
            <a:r>
              <a:rPr sz="700" dirty="0" err="1">
                <a:solidFill>
                  <a:prstClr val="black"/>
                </a:solidFill>
                <a:latin typeface="arial"/>
              </a:rPr>
              <a:t>i</a:t>
            </a:r>
            <a:r>
              <a:rPr sz="700" dirty="0">
                <a:solidFill>
                  <a:prstClr val="black"/>
                </a:solidFill>
                <a:latin typeface="arial"/>
              </a:rPr>
              <a:t> </a:t>
            </a:r>
            <a:r>
              <a:rPr sz="700" dirty="0" err="1">
                <a:solidFill>
                  <a:prstClr val="black"/>
                </a:solidFill>
                <a:latin typeface="arial"/>
              </a:rPr>
              <a:t>Folksam</a:t>
            </a:r>
            <a:r>
              <a:rPr sz="700" dirty="0">
                <a:solidFill>
                  <a:prstClr val="black"/>
                </a:solidFill>
                <a:latin typeface="arial"/>
              </a:rPr>
              <a:t> Cup</a:t>
            </a:r>
            <a:endParaRPr lang="sv-SE" sz="700" dirty="0">
              <a:solidFill>
                <a:prstClr val="black"/>
              </a:solidFill>
              <a:latin typeface="arial"/>
            </a:endParaRPr>
          </a:p>
          <a:p>
            <a:pPr algn="l"/>
            <a:r>
              <a:rPr lang="sv-SE" sz="700" dirty="0">
                <a:solidFill>
                  <a:prstClr val="black"/>
                </a:solidFill>
                <a:latin typeface="arial"/>
              </a:rPr>
              <a:t>Bas 2022: 95 respondenter som deltagit i Folksam Cup</a:t>
            </a:r>
            <a:endParaRPr sz="700" dirty="0">
              <a:solidFill>
                <a:prstClr val="black"/>
              </a:solidFill>
              <a:latin typeface="arial"/>
            </a:endParaRPr>
          </a:p>
        </p:txBody>
      </p:sp>
      <p:sp>
        <p:nvSpPr>
          <p:cNvPr id="18" name="New shape">
            <a:extLst>
              <a:ext uri="{FF2B5EF4-FFF2-40B4-BE49-F238E27FC236}">
                <a16:creationId xmlns:a16="http://schemas.microsoft.com/office/drawing/2014/main" id="{56B6DB7F-46CF-F33C-6523-A5996F396AA0}"/>
              </a:ext>
            </a:extLst>
          </p:cNvPr>
          <p:cNvSpPr/>
          <p:nvPr/>
        </p:nvSpPr>
        <p:spPr>
          <a:xfrm>
            <a:off x="5740400" y="4627878"/>
            <a:ext cx="2743200" cy="269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109 respondenter som deltagit i </a:t>
            </a:r>
            <a:r>
              <a:rPr lang="sv-SE" sz="700" dirty="0" err="1">
                <a:solidFill>
                  <a:prstClr val="black"/>
                </a:solidFill>
                <a:latin typeface="arial"/>
              </a:rPr>
              <a:t>Ski</a:t>
            </a:r>
            <a:r>
              <a:rPr lang="sv-SE" sz="700" dirty="0">
                <a:solidFill>
                  <a:prstClr val="black"/>
                </a:solidFill>
                <a:latin typeface="arial"/>
              </a:rPr>
              <a:t> Team </a:t>
            </a:r>
            <a:r>
              <a:rPr lang="sv-SE" sz="700" dirty="0" err="1">
                <a:solidFill>
                  <a:prstClr val="black"/>
                </a:solidFill>
                <a:latin typeface="arial"/>
              </a:rPr>
              <a:t>Ungdomscup</a:t>
            </a:r>
            <a:endParaRPr lang="sv-SE" sz="700" dirty="0">
              <a:solidFill>
                <a:prstClr val="black"/>
              </a:solidFill>
              <a:latin typeface="arial"/>
            </a:endParaRPr>
          </a:p>
          <a:p>
            <a:pPr algn="l"/>
            <a:r>
              <a:rPr sz="700" dirty="0">
                <a:solidFill>
                  <a:prstClr val="black"/>
                </a:solidFill>
                <a:latin typeface="arial"/>
              </a:rPr>
              <a:t>Bas</a:t>
            </a:r>
            <a:r>
              <a:rPr lang="sv-SE" sz="700" dirty="0">
                <a:solidFill>
                  <a:prstClr val="black"/>
                </a:solidFill>
                <a:latin typeface="arial"/>
              </a:rPr>
              <a:t> 2023</a:t>
            </a:r>
            <a:r>
              <a:rPr sz="700" dirty="0">
                <a:solidFill>
                  <a:prstClr val="black"/>
                </a:solidFill>
                <a:latin typeface="arial"/>
              </a:rPr>
              <a:t>: </a:t>
            </a:r>
            <a:r>
              <a:rPr lang="sv-SE" sz="700" dirty="0">
                <a:solidFill>
                  <a:prstClr val="black"/>
                </a:solidFill>
                <a:latin typeface="arial"/>
              </a:rPr>
              <a:t>111 respondenter som d</a:t>
            </a:r>
            <a:r>
              <a:rPr sz="700" dirty="0" err="1">
                <a:solidFill>
                  <a:prstClr val="black"/>
                </a:solidFill>
                <a:latin typeface="arial"/>
              </a:rPr>
              <a:t>eltagit</a:t>
            </a:r>
            <a:r>
              <a:rPr sz="700" dirty="0">
                <a:solidFill>
                  <a:prstClr val="black"/>
                </a:solidFill>
                <a:latin typeface="arial"/>
              </a:rPr>
              <a:t> </a:t>
            </a:r>
            <a:r>
              <a:rPr sz="700" dirty="0" err="1">
                <a:solidFill>
                  <a:prstClr val="black"/>
                </a:solidFill>
                <a:latin typeface="arial"/>
              </a:rPr>
              <a:t>i</a:t>
            </a:r>
            <a:r>
              <a:rPr sz="700" dirty="0">
                <a:solidFill>
                  <a:prstClr val="black"/>
                </a:solidFill>
                <a:latin typeface="arial"/>
              </a:rPr>
              <a:t> </a:t>
            </a:r>
            <a:r>
              <a:rPr lang="sv-SE" sz="700" dirty="0" err="1">
                <a:solidFill>
                  <a:prstClr val="black"/>
                </a:solidFill>
                <a:latin typeface="arial"/>
              </a:rPr>
              <a:t>Ski</a:t>
            </a:r>
            <a:r>
              <a:rPr lang="sv-SE" sz="700" dirty="0">
                <a:solidFill>
                  <a:prstClr val="black"/>
                </a:solidFill>
                <a:latin typeface="arial"/>
              </a:rPr>
              <a:t> Team </a:t>
            </a:r>
            <a:r>
              <a:rPr lang="sv-SE" sz="700" dirty="0" err="1">
                <a:solidFill>
                  <a:prstClr val="black"/>
                </a:solidFill>
                <a:latin typeface="arial"/>
              </a:rPr>
              <a:t>Ungdomscup</a:t>
            </a:r>
            <a:endParaRPr lang="sv-SE" sz="700" dirty="0">
              <a:solidFill>
                <a:prstClr val="black"/>
              </a:solidFill>
              <a:latin typeface="arial"/>
            </a:endParaRPr>
          </a:p>
          <a:p>
            <a:pPr algn="l"/>
            <a:r>
              <a:rPr lang="sv-SE" sz="700" dirty="0">
                <a:solidFill>
                  <a:prstClr val="black"/>
                </a:solidFill>
                <a:latin typeface="arial"/>
              </a:rPr>
              <a:t>Bas 2022: 62 respondenter som deltagit i Volkswagen </a:t>
            </a:r>
            <a:r>
              <a:rPr lang="sv-SE" sz="700" dirty="0" err="1">
                <a:solidFill>
                  <a:prstClr val="black"/>
                </a:solidFill>
                <a:latin typeface="arial"/>
              </a:rPr>
              <a:t>Ungdomscup</a:t>
            </a:r>
            <a:r>
              <a:rPr lang="sv-SE" sz="700" dirty="0">
                <a:solidFill>
                  <a:prstClr val="black"/>
                </a:solidFill>
                <a:latin typeface="arial"/>
              </a:rPr>
              <a:t> </a:t>
            </a:r>
            <a:endParaRPr sz="700" dirty="0">
              <a:solidFill>
                <a:prstClr val="black"/>
              </a:solidFill>
              <a:latin typeface="arial"/>
            </a:endParaRPr>
          </a:p>
        </p:txBody>
      </p:sp>
      <p:sp>
        <p:nvSpPr>
          <p:cNvPr id="12" name="New shape">
            <a:extLst>
              <a:ext uri="{FF2B5EF4-FFF2-40B4-BE49-F238E27FC236}">
                <a16:creationId xmlns:a16="http://schemas.microsoft.com/office/drawing/2014/main" id="{687C9BA3-0392-F087-6E24-B20136C83977}"/>
              </a:ext>
            </a:extLst>
          </p:cNvPr>
          <p:cNvSpPr/>
          <p:nvPr/>
        </p:nvSpPr>
        <p:spPr>
          <a:xfrm>
            <a:off x="1994151" y="1009997"/>
            <a:ext cx="42799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400" dirty="0" err="1">
                <a:solidFill>
                  <a:srgbClr val="212121"/>
                </a:solidFill>
                <a:latin typeface="arial"/>
              </a:rPr>
              <a:t>Deltagit</a:t>
            </a:r>
            <a:r>
              <a:rPr sz="1400" dirty="0">
                <a:solidFill>
                  <a:srgbClr val="212121"/>
                </a:solidFill>
                <a:latin typeface="arial"/>
              </a:rPr>
              <a:t> </a:t>
            </a:r>
            <a:r>
              <a:rPr sz="1400" dirty="0" err="1">
                <a:solidFill>
                  <a:srgbClr val="212121"/>
                </a:solidFill>
                <a:latin typeface="arial"/>
              </a:rPr>
              <a:t>i</a:t>
            </a:r>
            <a:r>
              <a:rPr sz="1400" dirty="0">
                <a:solidFill>
                  <a:srgbClr val="212121"/>
                </a:solidFill>
                <a:latin typeface="arial"/>
              </a:rPr>
              <a:t> </a:t>
            </a:r>
            <a:r>
              <a:rPr sz="1400" dirty="0" err="1">
                <a:solidFill>
                  <a:srgbClr val="212121"/>
                </a:solidFill>
                <a:latin typeface="arial"/>
              </a:rPr>
              <a:t>Folksam</a:t>
            </a:r>
            <a:r>
              <a:rPr sz="1400" dirty="0">
                <a:solidFill>
                  <a:srgbClr val="212121"/>
                </a:solidFill>
                <a:latin typeface="arial"/>
              </a:rPr>
              <a:t> Cup</a:t>
            </a:r>
          </a:p>
        </p:txBody>
      </p:sp>
      <p:sp>
        <p:nvSpPr>
          <p:cNvPr id="13" name="New shape">
            <a:extLst>
              <a:ext uri="{FF2B5EF4-FFF2-40B4-BE49-F238E27FC236}">
                <a16:creationId xmlns:a16="http://schemas.microsoft.com/office/drawing/2014/main" id="{2F8CFF6B-E0DD-F45D-9FA2-6D960CA8B87B}"/>
              </a:ext>
            </a:extLst>
          </p:cNvPr>
          <p:cNvSpPr/>
          <p:nvPr/>
        </p:nvSpPr>
        <p:spPr>
          <a:xfrm>
            <a:off x="5930899" y="1004572"/>
            <a:ext cx="32131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400" dirty="0" err="1">
                <a:solidFill>
                  <a:srgbClr val="212121"/>
                </a:solidFill>
                <a:latin typeface="arial"/>
              </a:rPr>
              <a:t>Deltagit</a:t>
            </a:r>
            <a:r>
              <a:rPr sz="1400" dirty="0">
                <a:solidFill>
                  <a:srgbClr val="212121"/>
                </a:solidFill>
                <a:latin typeface="arial"/>
              </a:rPr>
              <a:t> </a:t>
            </a:r>
            <a:r>
              <a:rPr sz="1400" dirty="0" err="1">
                <a:solidFill>
                  <a:srgbClr val="212121"/>
                </a:solidFill>
                <a:latin typeface="arial"/>
              </a:rPr>
              <a:t>i</a:t>
            </a:r>
            <a:r>
              <a:rPr sz="1400" dirty="0">
                <a:solidFill>
                  <a:srgbClr val="212121"/>
                </a:solidFill>
                <a:latin typeface="arial"/>
              </a:rPr>
              <a:t> </a:t>
            </a:r>
            <a:r>
              <a:rPr lang="sv-SE" sz="1400" dirty="0" err="1">
                <a:solidFill>
                  <a:srgbClr val="212121"/>
                </a:solidFill>
                <a:latin typeface="arial"/>
              </a:rPr>
              <a:t>Ski</a:t>
            </a:r>
            <a:r>
              <a:rPr lang="sv-SE" sz="1400" dirty="0">
                <a:solidFill>
                  <a:srgbClr val="212121"/>
                </a:solidFill>
                <a:latin typeface="arial"/>
              </a:rPr>
              <a:t> Team </a:t>
            </a:r>
            <a:r>
              <a:rPr lang="sv-SE" sz="1400" dirty="0" err="1">
                <a:solidFill>
                  <a:srgbClr val="212121"/>
                </a:solidFill>
                <a:latin typeface="arial"/>
              </a:rPr>
              <a:t>Ungdomscup</a:t>
            </a:r>
            <a:endParaRPr sz="1400" dirty="0">
              <a:solidFill>
                <a:srgbClr val="212121"/>
              </a:solidFill>
              <a:latin typeface="arial"/>
            </a:endParaRPr>
          </a:p>
        </p:txBody>
      </p:sp>
      <p:sp>
        <p:nvSpPr>
          <p:cNvPr id="14" name="Pratbubbla: rektangel 13">
            <a:extLst>
              <a:ext uri="{FF2B5EF4-FFF2-40B4-BE49-F238E27FC236}">
                <a16:creationId xmlns:a16="http://schemas.microsoft.com/office/drawing/2014/main" id="{0C3729EC-F915-FE01-E682-29F3B4C56600}"/>
              </a:ext>
            </a:extLst>
          </p:cNvPr>
          <p:cNvSpPr/>
          <p:nvPr/>
        </p:nvSpPr>
        <p:spPr>
          <a:xfrm>
            <a:off x="490840" y="4179478"/>
            <a:ext cx="1338218" cy="509694"/>
          </a:xfrm>
          <a:prstGeom prst="wedgeRectCallout">
            <a:avLst>
              <a:gd name="adj1" fmla="val -15025"/>
              <a:gd name="adj2" fmla="val -4787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sv-SE" sz="750" dirty="0"/>
              <a:t>Observera att diagrammen redovisar medelvärden.</a:t>
            </a:r>
          </a:p>
        </p:txBody>
      </p:sp>
    </p:spTree>
    <p:extLst>
      <p:ext uri="{BB962C8B-B14F-4D97-AF65-F5344CB8AC3E}">
        <p14:creationId xmlns:p14="http://schemas.microsoft.com/office/powerpoint/2010/main" val="14021974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82804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Vilket av följande alternativ är det som motiverar dig mest?</a:t>
            </a:r>
          </a:p>
        </p:txBody>
      </p:sp>
      <p:sp>
        <p:nvSpPr>
          <p:cNvPr id="3" name="New shape"/>
          <p:cNvSpPr/>
          <p:nvPr/>
        </p:nvSpPr>
        <p:spPr>
          <a:xfrm>
            <a:off x="788244" y="1206500"/>
            <a:ext cx="42799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400">
                <a:solidFill>
                  <a:srgbClr val="212121"/>
                </a:solidFill>
                <a:latin typeface="arial"/>
              </a:rPr>
              <a:t>Deltagit i Folksam Cup</a:t>
            </a:r>
          </a:p>
        </p:txBody>
      </p:sp>
      <p:sp>
        <p:nvSpPr>
          <p:cNvPr id="4" name="New shape"/>
          <p:cNvSpPr/>
          <p:nvPr/>
        </p:nvSpPr>
        <p:spPr>
          <a:xfrm>
            <a:off x="5182444" y="1206500"/>
            <a:ext cx="29972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r>
              <a:rPr sz="1400" dirty="0" err="1">
                <a:solidFill>
                  <a:srgbClr val="212121"/>
                </a:solidFill>
                <a:latin typeface="arial"/>
              </a:rPr>
              <a:t>Deltagit</a:t>
            </a:r>
            <a:r>
              <a:rPr sz="1400" dirty="0">
                <a:solidFill>
                  <a:srgbClr val="212121"/>
                </a:solidFill>
                <a:latin typeface="arial"/>
              </a:rPr>
              <a:t> </a:t>
            </a:r>
            <a:r>
              <a:rPr sz="1400" dirty="0" err="1">
                <a:solidFill>
                  <a:srgbClr val="212121"/>
                </a:solidFill>
                <a:latin typeface="arial"/>
              </a:rPr>
              <a:t>i</a:t>
            </a:r>
            <a:r>
              <a:rPr sz="1400" dirty="0">
                <a:solidFill>
                  <a:srgbClr val="212121"/>
                </a:solidFill>
                <a:latin typeface="arial"/>
              </a:rPr>
              <a:t> </a:t>
            </a:r>
            <a:r>
              <a:rPr lang="sv-SE" sz="1400" dirty="0" err="1">
                <a:solidFill>
                  <a:srgbClr val="212121"/>
                </a:solidFill>
                <a:latin typeface="arial"/>
              </a:rPr>
              <a:t>Ski</a:t>
            </a:r>
            <a:r>
              <a:rPr lang="sv-SE" sz="1400" dirty="0">
                <a:solidFill>
                  <a:srgbClr val="212121"/>
                </a:solidFill>
                <a:latin typeface="arial"/>
              </a:rPr>
              <a:t> Team </a:t>
            </a:r>
            <a:r>
              <a:rPr lang="sv-SE" sz="1400" dirty="0" err="1">
                <a:solidFill>
                  <a:srgbClr val="212121"/>
                </a:solidFill>
                <a:latin typeface="arial"/>
              </a:rPr>
              <a:t>Ungdomscup</a:t>
            </a:r>
            <a:endParaRPr sz="1400" dirty="0">
              <a:solidFill>
                <a:srgbClr val="212121"/>
              </a:solidFill>
              <a:latin typeface="arial"/>
            </a:endParaRPr>
          </a:p>
        </p:txBody>
      </p:sp>
      <p:sp>
        <p:nvSpPr>
          <p:cNvPr id="5" name="New shape"/>
          <p:cNvSpPr/>
          <p:nvPr/>
        </p:nvSpPr>
        <p:spPr>
          <a:xfrm>
            <a:off x="2562011" y="4140200"/>
            <a:ext cx="2506133"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r>
              <a:rPr lang="sv-SE" sz="700" dirty="0">
                <a:solidFill>
                  <a:prstClr val="black"/>
                </a:solidFill>
                <a:latin typeface="arial"/>
              </a:rPr>
              <a:t>Bas 2024: 77 respondenter som anser att Folksam Cup har stor betydelse för tränings och tävlingsmotivationen</a:t>
            </a:r>
          </a:p>
          <a:p>
            <a:pPr algn="l"/>
            <a:r>
              <a:rPr sz="700" dirty="0">
                <a:solidFill>
                  <a:prstClr val="black"/>
                </a:solidFill>
                <a:latin typeface="arial"/>
              </a:rPr>
              <a:t>Bas</a:t>
            </a:r>
            <a:r>
              <a:rPr lang="sv-SE" sz="700" dirty="0">
                <a:solidFill>
                  <a:prstClr val="black"/>
                </a:solidFill>
                <a:latin typeface="arial"/>
              </a:rPr>
              <a:t> 2023</a:t>
            </a:r>
            <a:r>
              <a:rPr sz="700" dirty="0">
                <a:solidFill>
                  <a:prstClr val="black"/>
                </a:solidFill>
                <a:latin typeface="arial"/>
              </a:rPr>
              <a:t>: </a:t>
            </a:r>
            <a:r>
              <a:rPr lang="sv-SE" sz="700" dirty="0">
                <a:solidFill>
                  <a:prstClr val="black"/>
                </a:solidFill>
                <a:latin typeface="arial"/>
              </a:rPr>
              <a:t>46 respondenter</a:t>
            </a:r>
          </a:p>
          <a:p>
            <a:r>
              <a:rPr lang="fr-FR" sz="700" dirty="0">
                <a:solidFill>
                  <a:prstClr val="black"/>
                </a:solidFill>
                <a:latin typeface="arial"/>
              </a:rPr>
              <a:t>Bas 2022: 60 </a:t>
            </a:r>
            <a:r>
              <a:rPr lang="fr-FR" sz="700" dirty="0" err="1">
                <a:solidFill>
                  <a:prstClr val="black"/>
                </a:solidFill>
                <a:latin typeface="arial"/>
              </a:rPr>
              <a:t>respondenter</a:t>
            </a:r>
            <a:endParaRPr lang="fr-FR" sz="700" dirty="0">
              <a:solidFill>
                <a:prstClr val="black"/>
              </a:solidFill>
              <a:latin typeface="arial"/>
            </a:endParaRPr>
          </a:p>
          <a:p>
            <a:pPr algn="l"/>
            <a:endParaRPr sz="700" dirty="0">
              <a:solidFill>
                <a:prstClr val="black"/>
              </a:solidFill>
              <a:latin typeface="arial"/>
            </a:endParaRPr>
          </a:p>
        </p:txBody>
      </p:sp>
      <p:sp>
        <p:nvSpPr>
          <p:cNvPr id="6" name="New shape"/>
          <p:cNvSpPr/>
          <p:nvPr/>
        </p:nvSpPr>
        <p:spPr>
          <a:xfrm>
            <a:off x="5877498" y="4140200"/>
            <a:ext cx="2726751" cy="31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r>
              <a:rPr lang="sv-SE" sz="700" dirty="0">
                <a:solidFill>
                  <a:prstClr val="black"/>
                </a:solidFill>
                <a:latin typeface="arial"/>
              </a:rPr>
              <a:t>Bas 2024: 81 respondenter som anser att </a:t>
            </a:r>
            <a:r>
              <a:rPr lang="sv-SE" sz="700" dirty="0" err="1">
                <a:solidFill>
                  <a:prstClr val="black"/>
                </a:solidFill>
                <a:latin typeface="arial"/>
              </a:rPr>
              <a:t>Ski</a:t>
            </a:r>
            <a:r>
              <a:rPr lang="sv-SE" sz="700" dirty="0">
                <a:solidFill>
                  <a:prstClr val="black"/>
                </a:solidFill>
                <a:latin typeface="arial"/>
              </a:rPr>
              <a:t> Team </a:t>
            </a:r>
            <a:r>
              <a:rPr lang="sv-SE" sz="700" dirty="0" err="1">
                <a:solidFill>
                  <a:prstClr val="black"/>
                </a:solidFill>
                <a:latin typeface="arial"/>
              </a:rPr>
              <a:t>Ungdomscup</a:t>
            </a:r>
            <a:r>
              <a:rPr lang="sv-SE" sz="700" dirty="0">
                <a:solidFill>
                  <a:prstClr val="black"/>
                </a:solidFill>
                <a:latin typeface="arial"/>
              </a:rPr>
              <a:t> har stor betydelse för tränings och tävlingsmotivationen</a:t>
            </a:r>
          </a:p>
          <a:p>
            <a:pPr algn="l"/>
            <a:r>
              <a:rPr sz="700" dirty="0">
                <a:solidFill>
                  <a:prstClr val="black"/>
                </a:solidFill>
                <a:latin typeface="arial"/>
              </a:rPr>
              <a:t>Bas</a:t>
            </a:r>
            <a:r>
              <a:rPr lang="sv-SE" sz="700" dirty="0">
                <a:solidFill>
                  <a:prstClr val="black"/>
                </a:solidFill>
                <a:latin typeface="arial"/>
              </a:rPr>
              <a:t> 2023</a:t>
            </a:r>
            <a:r>
              <a:rPr sz="700" dirty="0">
                <a:solidFill>
                  <a:prstClr val="black"/>
                </a:solidFill>
                <a:latin typeface="arial"/>
              </a:rPr>
              <a:t>: </a:t>
            </a:r>
            <a:r>
              <a:rPr lang="sv-SE" sz="700" dirty="0">
                <a:solidFill>
                  <a:prstClr val="black"/>
                </a:solidFill>
                <a:latin typeface="arial"/>
              </a:rPr>
              <a:t>67 respondenter som anser att </a:t>
            </a:r>
            <a:r>
              <a:rPr lang="sv-SE" sz="700" dirty="0" err="1">
                <a:solidFill>
                  <a:prstClr val="black"/>
                </a:solidFill>
                <a:latin typeface="arial"/>
              </a:rPr>
              <a:t>Ski</a:t>
            </a:r>
            <a:r>
              <a:rPr lang="sv-SE" sz="700" dirty="0">
                <a:solidFill>
                  <a:prstClr val="black"/>
                </a:solidFill>
                <a:latin typeface="arial"/>
              </a:rPr>
              <a:t> Team </a:t>
            </a:r>
            <a:r>
              <a:rPr lang="sv-SE" sz="700" dirty="0" err="1">
                <a:solidFill>
                  <a:prstClr val="black"/>
                </a:solidFill>
                <a:latin typeface="arial"/>
              </a:rPr>
              <a:t>Ungdomscup</a:t>
            </a:r>
            <a:r>
              <a:rPr lang="sv-SE" sz="700" dirty="0">
                <a:solidFill>
                  <a:prstClr val="black"/>
                </a:solidFill>
                <a:latin typeface="arial"/>
              </a:rPr>
              <a:t> </a:t>
            </a:r>
            <a:r>
              <a:rPr sz="700" dirty="0" err="1">
                <a:solidFill>
                  <a:prstClr val="black"/>
                </a:solidFill>
                <a:latin typeface="arial"/>
              </a:rPr>
              <a:t>har</a:t>
            </a:r>
            <a:r>
              <a:rPr sz="700" dirty="0">
                <a:solidFill>
                  <a:prstClr val="black"/>
                </a:solidFill>
                <a:latin typeface="arial"/>
              </a:rPr>
              <a:t> </a:t>
            </a:r>
            <a:r>
              <a:rPr sz="700" dirty="0" err="1">
                <a:solidFill>
                  <a:prstClr val="black"/>
                </a:solidFill>
                <a:latin typeface="arial"/>
              </a:rPr>
              <a:t>stor</a:t>
            </a:r>
            <a:r>
              <a:rPr sz="700" dirty="0">
                <a:solidFill>
                  <a:prstClr val="black"/>
                </a:solidFill>
                <a:latin typeface="arial"/>
              </a:rPr>
              <a:t> </a:t>
            </a:r>
            <a:r>
              <a:rPr sz="700" dirty="0" err="1">
                <a:solidFill>
                  <a:prstClr val="black"/>
                </a:solidFill>
                <a:latin typeface="arial"/>
              </a:rPr>
              <a:t>betydelse</a:t>
            </a:r>
            <a:r>
              <a:rPr sz="700" dirty="0">
                <a:solidFill>
                  <a:prstClr val="black"/>
                </a:solidFill>
                <a:latin typeface="arial"/>
              </a:rPr>
              <a:t> för </a:t>
            </a:r>
            <a:r>
              <a:rPr sz="700" dirty="0" err="1">
                <a:solidFill>
                  <a:prstClr val="black"/>
                </a:solidFill>
                <a:latin typeface="arial"/>
              </a:rPr>
              <a:t>tränings</a:t>
            </a:r>
            <a:r>
              <a:rPr sz="700" dirty="0">
                <a:solidFill>
                  <a:prstClr val="black"/>
                </a:solidFill>
                <a:latin typeface="arial"/>
              </a:rPr>
              <a:t> </a:t>
            </a:r>
            <a:r>
              <a:rPr sz="700" dirty="0" err="1">
                <a:solidFill>
                  <a:prstClr val="black"/>
                </a:solidFill>
                <a:latin typeface="arial"/>
              </a:rPr>
              <a:t>och</a:t>
            </a:r>
            <a:r>
              <a:rPr sz="700" dirty="0">
                <a:solidFill>
                  <a:prstClr val="black"/>
                </a:solidFill>
                <a:latin typeface="arial"/>
              </a:rPr>
              <a:t> </a:t>
            </a:r>
            <a:r>
              <a:rPr sz="700" dirty="0" err="1">
                <a:solidFill>
                  <a:prstClr val="black"/>
                </a:solidFill>
                <a:latin typeface="arial"/>
              </a:rPr>
              <a:t>tävlingsmotivationen</a:t>
            </a:r>
            <a:endParaRPr lang="sv-SE" sz="700" dirty="0">
              <a:solidFill>
                <a:prstClr val="black"/>
              </a:solidFill>
              <a:latin typeface="arial"/>
            </a:endParaRPr>
          </a:p>
          <a:p>
            <a:r>
              <a:rPr lang="sv-SE" sz="700" dirty="0">
                <a:solidFill>
                  <a:prstClr val="black"/>
                </a:solidFill>
                <a:latin typeface="arial"/>
              </a:rPr>
              <a:t>Bas 2022: 41 respondenter som deltagit i Volkswagen </a:t>
            </a:r>
            <a:r>
              <a:rPr lang="sv-SE" sz="700" dirty="0" err="1">
                <a:solidFill>
                  <a:prstClr val="black"/>
                </a:solidFill>
                <a:latin typeface="arial"/>
              </a:rPr>
              <a:t>Ungdomscup</a:t>
            </a:r>
            <a:r>
              <a:rPr lang="sv-SE" sz="700" dirty="0">
                <a:solidFill>
                  <a:prstClr val="black"/>
                </a:solidFill>
                <a:latin typeface="arial"/>
              </a:rPr>
              <a:t> </a:t>
            </a:r>
            <a:endParaRPr sz="700" dirty="0">
              <a:solidFill>
                <a:prstClr val="black"/>
              </a:solidFill>
              <a:latin typeface="arial"/>
            </a:endParaRPr>
          </a:p>
        </p:txBody>
      </p:sp>
      <p:graphicFrame>
        <p:nvGraphicFramePr>
          <p:cNvPr id="9" name="ChartObject">
            <a:extLst>
              <a:ext uri="{FF2B5EF4-FFF2-40B4-BE49-F238E27FC236}">
                <a16:creationId xmlns:a16="http://schemas.microsoft.com/office/drawing/2014/main" id="{B1B383E6-C98F-F4C8-B11D-300ED8738C15}"/>
              </a:ext>
            </a:extLst>
          </p:cNvPr>
          <p:cNvGraphicFramePr/>
          <p:nvPr>
            <p:extLst>
              <p:ext uri="{D42A27DB-BD31-4B8C-83A1-F6EECF244321}">
                <p14:modId xmlns:p14="http://schemas.microsoft.com/office/powerpoint/2010/main" val="4181505932"/>
              </p:ext>
            </p:extLst>
          </p:nvPr>
        </p:nvGraphicFramePr>
        <p:xfrm>
          <a:off x="0" y="1409700"/>
          <a:ext cx="4374724" cy="273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Object">
            <a:extLst>
              <a:ext uri="{FF2B5EF4-FFF2-40B4-BE49-F238E27FC236}">
                <a16:creationId xmlns:a16="http://schemas.microsoft.com/office/drawing/2014/main" id="{222F0FE3-4B0F-10AC-55B8-F9B771593122}"/>
              </a:ext>
            </a:extLst>
          </p:cNvPr>
          <p:cNvGraphicFramePr/>
          <p:nvPr>
            <p:extLst>
              <p:ext uri="{D42A27DB-BD31-4B8C-83A1-F6EECF244321}">
                <p14:modId xmlns:p14="http://schemas.microsoft.com/office/powerpoint/2010/main" val="1657466836"/>
              </p:ext>
            </p:extLst>
          </p:nvPr>
        </p:nvGraphicFramePr>
        <p:xfrm>
          <a:off x="5162124" y="1409700"/>
          <a:ext cx="2997200" cy="27305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Rak koppling 10">
            <a:extLst>
              <a:ext uri="{FF2B5EF4-FFF2-40B4-BE49-F238E27FC236}">
                <a16:creationId xmlns:a16="http://schemas.microsoft.com/office/drawing/2014/main" id="{C9C450FC-E053-B862-F7AB-944B28A576A9}"/>
              </a:ext>
            </a:extLst>
          </p:cNvPr>
          <p:cNvCxnSpPr>
            <a:cxnSpLocks/>
          </p:cNvCxnSpPr>
          <p:nvPr/>
        </p:nvCxnSpPr>
        <p:spPr>
          <a:xfrm>
            <a:off x="359273" y="2014904"/>
            <a:ext cx="7184527" cy="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Rak koppling 11">
            <a:extLst>
              <a:ext uri="{FF2B5EF4-FFF2-40B4-BE49-F238E27FC236}">
                <a16:creationId xmlns:a16="http://schemas.microsoft.com/office/drawing/2014/main" id="{83A922D0-6673-1D9E-A588-0A972403743E}"/>
              </a:ext>
            </a:extLst>
          </p:cNvPr>
          <p:cNvCxnSpPr>
            <a:cxnSpLocks/>
          </p:cNvCxnSpPr>
          <p:nvPr/>
        </p:nvCxnSpPr>
        <p:spPr>
          <a:xfrm>
            <a:off x="358979" y="2481630"/>
            <a:ext cx="7184821" cy="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Rak koppling 12">
            <a:extLst>
              <a:ext uri="{FF2B5EF4-FFF2-40B4-BE49-F238E27FC236}">
                <a16:creationId xmlns:a16="http://schemas.microsoft.com/office/drawing/2014/main" id="{0CC45EEB-770A-656C-927E-7A969B9DC2B0}"/>
              </a:ext>
            </a:extLst>
          </p:cNvPr>
          <p:cNvCxnSpPr>
            <a:cxnSpLocks/>
          </p:cNvCxnSpPr>
          <p:nvPr/>
        </p:nvCxnSpPr>
        <p:spPr>
          <a:xfrm>
            <a:off x="358687" y="2948358"/>
            <a:ext cx="7163682" cy="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Rak koppling 13">
            <a:extLst>
              <a:ext uri="{FF2B5EF4-FFF2-40B4-BE49-F238E27FC236}">
                <a16:creationId xmlns:a16="http://schemas.microsoft.com/office/drawing/2014/main" id="{DFE3AB78-6167-42F6-6F81-F072BD5ACA1D}"/>
              </a:ext>
            </a:extLst>
          </p:cNvPr>
          <p:cNvCxnSpPr>
            <a:cxnSpLocks/>
          </p:cNvCxnSpPr>
          <p:nvPr/>
        </p:nvCxnSpPr>
        <p:spPr>
          <a:xfrm>
            <a:off x="358393" y="3415877"/>
            <a:ext cx="7185407" cy="0"/>
          </a:xfrm>
          <a:prstGeom prst="line">
            <a:avLst/>
          </a:prstGeom>
          <a:ln w="1270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69885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text, himmel, utomhus, mark&#10;&#10;Automatiskt genererad beskrivning">
            <a:extLst>
              <a:ext uri="{FF2B5EF4-FFF2-40B4-BE49-F238E27FC236}">
                <a16:creationId xmlns:a16="http://schemas.microsoft.com/office/drawing/2014/main" id="{F2A8352D-C6B7-4573-8E6A-59FEBDBD1765}"/>
              </a:ext>
            </a:extLst>
          </p:cNvPr>
          <p:cNvPicPr>
            <a:picLocks noGrp="1" noChangeAspect="1"/>
          </p:cNvPicPr>
          <p:nvPr>
            <p:ph type="pic" sz="quarter" idx="10"/>
          </p:nvPr>
        </p:nvPicPr>
        <p:blipFill>
          <a:blip r:embed="rId2"/>
          <a:srcRect/>
          <a:stretch>
            <a:fillRect/>
          </a:stretch>
        </p:blipFill>
        <p:spPr>
          <a:xfrm>
            <a:off x="0" y="0"/>
            <a:ext cx="9318171" cy="5241471"/>
          </a:xfrm>
        </p:spPr>
      </p:pic>
      <p:sp>
        <p:nvSpPr>
          <p:cNvPr id="3" name="Rubrik 2">
            <a:extLst>
              <a:ext uri="{FF2B5EF4-FFF2-40B4-BE49-F238E27FC236}">
                <a16:creationId xmlns:a16="http://schemas.microsoft.com/office/drawing/2014/main" id="{778F6F9B-5F1D-4948-A342-B23FD8A6DBA5}"/>
              </a:ext>
            </a:extLst>
          </p:cNvPr>
          <p:cNvSpPr>
            <a:spLocks noGrp="1"/>
          </p:cNvSpPr>
          <p:nvPr>
            <p:ph type="title"/>
          </p:nvPr>
        </p:nvSpPr>
        <p:spPr/>
        <p:txBody>
          <a:bodyPr/>
          <a:lstStyle/>
          <a:p>
            <a:r>
              <a:rPr lang="sv-SE" dirty="0">
                <a:solidFill>
                  <a:srgbClr val="88E8E0"/>
                </a:solidFill>
              </a:rPr>
              <a:t>Resultat</a:t>
            </a:r>
            <a:br>
              <a:rPr lang="sv-SE" dirty="0">
                <a:solidFill>
                  <a:srgbClr val="88E8E0"/>
                </a:solidFill>
              </a:rPr>
            </a:br>
            <a:r>
              <a:rPr lang="sv-SE" sz="2000" dirty="0">
                <a:solidFill>
                  <a:srgbClr val="88E8E0"/>
                </a:solidFill>
              </a:rPr>
              <a:t>Öppna svar</a:t>
            </a:r>
            <a:endParaRPr lang="sv-SE" dirty="0">
              <a:solidFill>
                <a:srgbClr val="88E8E0"/>
              </a:solidFill>
            </a:endParaRPr>
          </a:p>
        </p:txBody>
      </p:sp>
    </p:spTree>
    <p:extLst>
      <p:ext uri="{BB962C8B-B14F-4D97-AF65-F5344CB8AC3E}">
        <p14:creationId xmlns:p14="http://schemas.microsoft.com/office/powerpoint/2010/main" val="2786196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FC9686B-D623-4B82-8F86-AB9E09A6E2D9}"/>
              </a:ext>
            </a:extLst>
          </p:cNvPr>
          <p:cNvSpPr>
            <a:spLocks noGrp="1"/>
          </p:cNvSpPr>
          <p:nvPr>
            <p:ph type="sldNum" sz="quarter" idx="21"/>
          </p:nvPr>
        </p:nvSpPr>
        <p:spPr/>
        <p:txBody>
          <a:bodyPr/>
          <a:lstStyle/>
          <a:p>
            <a:fld id="{0BCBA026-1F68-453E-9036-CC352B75EE63}" type="slidenum">
              <a:rPr lang="sv-SE" smtClean="0"/>
              <a:pPr/>
              <a:t>38</a:t>
            </a:fld>
            <a:endParaRPr lang="sv-SE" dirty="0"/>
          </a:p>
        </p:txBody>
      </p:sp>
      <p:sp>
        <p:nvSpPr>
          <p:cNvPr id="4" name="Platshållare för innehåll 3">
            <a:extLst>
              <a:ext uri="{FF2B5EF4-FFF2-40B4-BE49-F238E27FC236}">
                <a16:creationId xmlns:a16="http://schemas.microsoft.com/office/drawing/2014/main" id="{0FF05BD3-7445-45AA-A1BE-63EBB3BA7283}"/>
              </a:ext>
            </a:extLst>
          </p:cNvPr>
          <p:cNvSpPr>
            <a:spLocks noGrp="1"/>
          </p:cNvSpPr>
          <p:nvPr>
            <p:ph sz="quarter" idx="18"/>
          </p:nvPr>
        </p:nvSpPr>
        <p:spPr/>
        <p:txBody>
          <a:bodyPr/>
          <a:lstStyle/>
          <a:p>
            <a:pPr>
              <a:lnSpc>
                <a:spcPct val="100000"/>
              </a:lnSpc>
              <a:spcBef>
                <a:spcPts val="0"/>
              </a:spcBef>
              <a:spcAft>
                <a:spcPts val="400"/>
              </a:spcAft>
            </a:pPr>
            <a:r>
              <a:rPr lang="sv-SE" altLang="sv-SE" b="1" u="sng" dirty="0"/>
              <a:t>Folksam cup</a:t>
            </a:r>
          </a:p>
          <a:p>
            <a:pPr>
              <a:lnSpc>
                <a:spcPct val="100000"/>
              </a:lnSpc>
              <a:spcBef>
                <a:spcPts val="0"/>
              </a:spcBef>
              <a:spcAft>
                <a:spcPts val="400"/>
              </a:spcAft>
            </a:pPr>
            <a:br>
              <a:rPr lang="sv-SE" altLang="sv-SE" dirty="0">
                <a:highlight>
                  <a:srgbClr val="FFFF00"/>
                </a:highlight>
              </a:rPr>
            </a:br>
            <a:endParaRPr lang="sv-SE" altLang="sv-SE" dirty="0">
              <a:highlight>
                <a:srgbClr val="FFFF00"/>
              </a:highlight>
            </a:endParaRPr>
          </a:p>
          <a:p>
            <a:pPr>
              <a:lnSpc>
                <a:spcPct val="100000"/>
              </a:lnSpc>
              <a:spcBef>
                <a:spcPts val="0"/>
              </a:spcBef>
              <a:spcAft>
                <a:spcPts val="400"/>
              </a:spcAft>
            </a:pPr>
            <a:endParaRPr lang="sv-SE" b="1" i="0" dirty="0">
              <a:effectLst/>
              <a:highlight>
                <a:srgbClr val="FFFF00"/>
              </a:highlight>
              <a:latin typeface="Söhne"/>
            </a:endParaRPr>
          </a:p>
          <a:p>
            <a:pPr>
              <a:lnSpc>
                <a:spcPct val="100000"/>
              </a:lnSpc>
              <a:spcBef>
                <a:spcPts val="0"/>
              </a:spcBef>
              <a:spcAft>
                <a:spcPts val="400"/>
              </a:spcAft>
            </a:pPr>
            <a:r>
              <a:rPr lang="sv-SE" b="1" i="0" dirty="0">
                <a:effectLst/>
                <a:latin typeface="Söhne"/>
              </a:rPr>
              <a:t>Förbättring av Invigningen och Avslutningen</a:t>
            </a:r>
            <a:r>
              <a:rPr lang="sv-SE" b="0" i="0" dirty="0">
                <a:effectLst/>
                <a:latin typeface="Söhne"/>
              </a:rPr>
              <a:t>: </a:t>
            </a:r>
            <a:r>
              <a:rPr lang="sv-SE" dirty="0">
                <a:latin typeface="Söhne"/>
              </a:rPr>
              <a:t>Några</a:t>
            </a:r>
            <a:r>
              <a:rPr lang="sv-SE" b="0" i="0" dirty="0">
                <a:effectLst/>
                <a:latin typeface="Söhne"/>
              </a:rPr>
              <a:t> </a:t>
            </a:r>
            <a:r>
              <a:rPr lang="sv-SE" dirty="0">
                <a:latin typeface="Söhne"/>
              </a:rPr>
              <a:t>nämner önskemål </a:t>
            </a:r>
            <a:r>
              <a:rPr lang="sv-SE" b="0" i="0" dirty="0">
                <a:effectLst/>
                <a:latin typeface="Söhne"/>
              </a:rPr>
              <a:t>om att göra invigningen mer pampig, underhållande och inkluderande. Förslag inkluderar att anlita artister, arrangera shower och dela ut "</a:t>
            </a:r>
            <a:r>
              <a:rPr lang="sv-SE" b="0" i="0" dirty="0" err="1">
                <a:effectLst/>
                <a:latin typeface="Söhne"/>
              </a:rPr>
              <a:t>goodie</a:t>
            </a:r>
            <a:r>
              <a:rPr lang="sv-SE" b="0" i="0" dirty="0">
                <a:effectLst/>
                <a:latin typeface="Söhne"/>
              </a:rPr>
              <a:t> bags" för att göra evenemanget mer minnesvärt och välkomnande.</a:t>
            </a:r>
          </a:p>
          <a:p>
            <a:r>
              <a:rPr lang="sv-SE" b="1" dirty="0">
                <a:latin typeface="Söhne"/>
              </a:rPr>
              <a:t>Anpassning av Tävlingsformat </a:t>
            </a:r>
            <a:r>
              <a:rPr lang="sv-SE" dirty="0">
                <a:latin typeface="Söhne"/>
              </a:rPr>
              <a:t>Flera åsikter rör anpassning av tävlingsformatet, som att ändra ordningen på distans och sprint, ta bort tekniska inslag i vissa tävlingar och införa längre distanser. </a:t>
            </a:r>
            <a:endParaRPr lang="sv-SE" altLang="sv-SE" dirty="0">
              <a:highlight>
                <a:srgbClr val="FFFF00"/>
              </a:highlight>
            </a:endParaRPr>
          </a:p>
        </p:txBody>
      </p:sp>
      <p:sp>
        <p:nvSpPr>
          <p:cNvPr id="5" name="Rubrik 4">
            <a:extLst>
              <a:ext uri="{FF2B5EF4-FFF2-40B4-BE49-F238E27FC236}">
                <a16:creationId xmlns:a16="http://schemas.microsoft.com/office/drawing/2014/main" id="{8ECDC0E5-CFF9-4DD3-B2D8-DEDA64442D41}"/>
              </a:ext>
            </a:extLst>
          </p:cNvPr>
          <p:cNvSpPr>
            <a:spLocks noGrp="1"/>
          </p:cNvSpPr>
          <p:nvPr>
            <p:ph type="title"/>
          </p:nvPr>
        </p:nvSpPr>
        <p:spPr/>
        <p:txBody>
          <a:bodyPr/>
          <a:lstStyle/>
          <a:p>
            <a:r>
              <a:rPr lang="sv-SE" sz="2400" dirty="0"/>
              <a:t>Vad tycker du är det viktigaste att utveckla/förbättra?</a:t>
            </a:r>
          </a:p>
        </p:txBody>
      </p:sp>
      <p:sp>
        <p:nvSpPr>
          <p:cNvPr id="8" name="Platshållare för innehåll 3">
            <a:extLst>
              <a:ext uri="{FF2B5EF4-FFF2-40B4-BE49-F238E27FC236}">
                <a16:creationId xmlns:a16="http://schemas.microsoft.com/office/drawing/2014/main" id="{BFDA12BB-FAF3-F401-4DAC-8E28CC796AFA}"/>
              </a:ext>
            </a:extLst>
          </p:cNvPr>
          <p:cNvSpPr txBox="1">
            <a:spLocks/>
          </p:cNvSpPr>
          <p:nvPr/>
        </p:nvSpPr>
        <p:spPr>
          <a:xfrm>
            <a:off x="4612598" y="1402044"/>
            <a:ext cx="3966323" cy="3165475"/>
          </a:xfrm>
          <a:prstGeom prst="rect">
            <a:avLst/>
          </a:prstGeom>
        </p:spPr>
        <p:txBody>
          <a:bodyPr vert="horz" lIns="91440" tIns="45720" rIns="91440" bIns="45720" rtlCol="0">
            <a:noAutofit/>
          </a:bodyPr>
          <a:lstStyle>
            <a:lvl1pPr marL="0" indent="0" algn="l" defTabSz="457200" rtl="0" eaLnBrk="1" latinLnBrk="0" hangingPunct="1">
              <a:lnSpc>
                <a:spcPct val="110000"/>
              </a:lnSpc>
              <a:spcBef>
                <a:spcPts val="1500"/>
              </a:spcBef>
              <a:spcAft>
                <a:spcPct val="0"/>
              </a:spcAft>
              <a:buFont typeface="Arial"/>
              <a:buNone/>
              <a:defRPr lang="sv-SE" sz="1200" kern="0" cap="none" spc="0" baseline="0" smtClean="0">
                <a:solidFill>
                  <a:schemeClr val="tx1"/>
                </a:solidFill>
                <a:latin typeface="+mn-lt"/>
                <a:ea typeface="Roboto Slab Bold" pitchFamily="2" charset="0"/>
                <a:cs typeface="Roboto Slab Bold" pitchFamily="2" charset="0"/>
              </a:defRPr>
            </a:lvl1pPr>
            <a:lvl2pPr marL="270000" indent="-234000" algn="l" defTabSz="457200" rtl="0" eaLnBrk="1" latinLnBrk="0" hangingPunct="1">
              <a:lnSpc>
                <a:spcPct val="110000"/>
              </a:lnSpc>
              <a:spcBef>
                <a:spcPts val="750"/>
              </a:spcBef>
              <a:buClr>
                <a:schemeClr val="accent1"/>
              </a:buClr>
              <a:buSzPct val="105000"/>
              <a:buFont typeface="Wingdings" panose="05000000000000000000" pitchFamily="2" charset="2"/>
              <a:buChar char="¡"/>
              <a:defRPr lang="sv-SE" sz="1200" kern="0" baseline="0" smtClean="0">
                <a:solidFill>
                  <a:schemeClr val="tx1"/>
                </a:solidFill>
                <a:latin typeface="+mn-lt"/>
                <a:ea typeface="+mn-ea"/>
                <a:cs typeface="Roboto Light"/>
              </a:defRPr>
            </a:lvl2pPr>
            <a:lvl3pPr marL="432000" indent="-142875" algn="l" defTabSz="457200" rtl="0" eaLnBrk="1" latinLnBrk="0" hangingPunct="1">
              <a:lnSpc>
                <a:spcPct val="110000"/>
              </a:lnSpc>
              <a:spcBef>
                <a:spcPts val="500"/>
              </a:spcBef>
              <a:buClr>
                <a:schemeClr val="tx2"/>
              </a:buClr>
              <a:buSzTx/>
              <a:buFont typeface="Arial" panose="020B0604020202020204" pitchFamily="34" charset="0"/>
              <a:buChar char="•"/>
              <a:defRPr lang="sv-SE" sz="1200" kern="0" baseline="0" smtClean="0">
                <a:solidFill>
                  <a:schemeClr val="tx1"/>
                </a:solidFill>
                <a:latin typeface="+mn-lt"/>
                <a:ea typeface="+mn-ea"/>
                <a:cs typeface="Roboto Light"/>
              </a:defRPr>
            </a:lvl3pPr>
            <a:lvl4pPr marL="0" indent="0" algn="l" defTabSz="457200" rtl="0" eaLnBrk="1" latinLnBrk="0" hangingPunct="1">
              <a:lnSpc>
                <a:spcPct val="110000"/>
              </a:lnSpc>
              <a:spcBef>
                <a:spcPts val="1750"/>
              </a:spcBef>
              <a:spcAft>
                <a:spcPct val="0"/>
              </a:spcAft>
              <a:buClr>
                <a:schemeClr val="tx2"/>
              </a:buClr>
              <a:buSzPct val="125000"/>
              <a:buFont typeface="Arial" panose="020B0604020202020204" pitchFamily="34" charset="0"/>
              <a:buNone/>
              <a:defRPr lang="sv-SE" sz="1200" b="1" kern="0" cap="all" spc="200" baseline="0">
                <a:solidFill>
                  <a:schemeClr val="tx2"/>
                </a:solidFill>
                <a:latin typeface="+mj-lt"/>
                <a:ea typeface="Roboto Slab Bold" pitchFamily="2" charset="0"/>
                <a:cs typeface="Roboto Slab Bold" pitchFamily="2" charset="0"/>
              </a:defRPr>
            </a:lvl4pPr>
            <a:lvl5pPr marL="0" indent="0" algn="l" defTabSz="457200" rtl="0" eaLnBrk="1" latinLnBrk="0" hangingPunct="1">
              <a:lnSpc>
                <a:spcPct val="110000"/>
              </a:lnSpc>
              <a:spcBef>
                <a:spcPts val="1500"/>
              </a:spcBef>
              <a:buFont typeface="Arial"/>
              <a:buNone/>
              <a:defRPr lang="sv-SE" sz="1800" kern="1200" baseline="0">
                <a:solidFill>
                  <a:schemeClr val="tx1"/>
                </a:solidFill>
                <a:latin typeface="+mn-lt"/>
                <a:ea typeface="Roboto Bold" panose="02000000000000000000" pitchFamily="2" charset="0"/>
                <a:cs typeface="Roboto Bold"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v-SE" b="1" dirty="0">
              <a:latin typeface="Söhne"/>
            </a:endParaRPr>
          </a:p>
          <a:p>
            <a:endParaRPr lang="sv-SE" b="1" dirty="0">
              <a:latin typeface="Söhne"/>
            </a:endParaRPr>
          </a:p>
          <a:p>
            <a:r>
              <a:rPr lang="sv-SE" b="1" dirty="0">
                <a:latin typeface="Söhne"/>
              </a:rPr>
              <a:t>Logistiska Förbättringar</a:t>
            </a:r>
            <a:r>
              <a:rPr lang="sv-SE" dirty="0">
                <a:latin typeface="Söhne"/>
              </a:rPr>
              <a:t>: Kommentarer pekar på behovet av att förbättra schemaläggning och matservering i syfte att minska stress och trängsel. </a:t>
            </a:r>
          </a:p>
          <a:p>
            <a:r>
              <a:rPr lang="sv-SE" b="1" dirty="0">
                <a:latin typeface="Söhne"/>
              </a:rPr>
              <a:t>Kvällsaktiviteter</a:t>
            </a:r>
            <a:r>
              <a:rPr lang="sv-SE" dirty="0">
                <a:latin typeface="Söhne"/>
              </a:rPr>
              <a:t>: Flera önskar mer fritid och tycker att kvällsaktiviteterna bör slopas eller i vart fall kortas ned. </a:t>
            </a:r>
          </a:p>
          <a:p>
            <a:endParaRPr lang="sv-SE" dirty="0">
              <a:latin typeface="Söhne"/>
            </a:endParaRPr>
          </a:p>
          <a:p>
            <a:pPr>
              <a:lnSpc>
                <a:spcPct val="100000"/>
              </a:lnSpc>
              <a:spcBef>
                <a:spcPts val="0"/>
              </a:spcBef>
              <a:spcAft>
                <a:spcPts val="400"/>
              </a:spcAft>
            </a:pPr>
            <a:endParaRPr lang="sv-SE" altLang="sv-SE" dirty="0"/>
          </a:p>
        </p:txBody>
      </p:sp>
      <p:sp>
        <p:nvSpPr>
          <p:cNvPr id="3" name="textruta 2">
            <a:extLst>
              <a:ext uri="{FF2B5EF4-FFF2-40B4-BE49-F238E27FC236}">
                <a16:creationId xmlns:a16="http://schemas.microsoft.com/office/drawing/2014/main" id="{BA496C12-B4FB-1C42-76CE-D63F45D39A3E}"/>
              </a:ext>
            </a:extLst>
          </p:cNvPr>
          <p:cNvSpPr txBox="1"/>
          <p:nvPr/>
        </p:nvSpPr>
        <p:spPr>
          <a:xfrm>
            <a:off x="419100" y="1645383"/>
            <a:ext cx="6088526" cy="400110"/>
          </a:xfrm>
          <a:prstGeom prst="rect">
            <a:avLst/>
          </a:prstGeom>
          <a:noFill/>
        </p:spPr>
        <p:txBody>
          <a:bodyPr wrap="none" rtlCol="0">
            <a:spAutoFit/>
          </a:bodyPr>
          <a:lstStyle/>
          <a:p>
            <a:r>
              <a:rPr lang="sv-SE" altLang="sv-SE" sz="1000" b="1" dirty="0"/>
              <a:t>OBS! Det är en stor variation i kommentarerna. Nedan återges kommentarer som nämns av flera. </a:t>
            </a:r>
            <a:br>
              <a:rPr lang="sv-SE" altLang="sv-SE" sz="1000" b="1" dirty="0"/>
            </a:br>
            <a:r>
              <a:rPr lang="sv-SE" altLang="sv-SE" sz="1000" b="1" dirty="0"/>
              <a:t>Att kommentarerna återkommer innebär inte att en hög andel delar synpunkten.</a:t>
            </a:r>
          </a:p>
        </p:txBody>
      </p:sp>
    </p:spTree>
    <p:extLst>
      <p:ext uri="{BB962C8B-B14F-4D97-AF65-F5344CB8AC3E}">
        <p14:creationId xmlns:p14="http://schemas.microsoft.com/office/powerpoint/2010/main" val="121824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FC9686B-D623-4B82-8F86-AB9E09A6E2D9}"/>
              </a:ext>
            </a:extLst>
          </p:cNvPr>
          <p:cNvSpPr>
            <a:spLocks noGrp="1"/>
          </p:cNvSpPr>
          <p:nvPr>
            <p:ph type="sldNum" sz="quarter" idx="21"/>
          </p:nvPr>
        </p:nvSpPr>
        <p:spPr/>
        <p:txBody>
          <a:bodyPr/>
          <a:lstStyle/>
          <a:p>
            <a:fld id="{0BCBA026-1F68-453E-9036-CC352B75EE63}" type="slidenum">
              <a:rPr lang="sv-SE" smtClean="0"/>
              <a:pPr/>
              <a:t>3</a:t>
            </a:fld>
            <a:endParaRPr lang="sv-SE" dirty="0"/>
          </a:p>
        </p:txBody>
      </p:sp>
      <p:sp>
        <p:nvSpPr>
          <p:cNvPr id="3" name="Platshållare för innehåll 2">
            <a:extLst>
              <a:ext uri="{FF2B5EF4-FFF2-40B4-BE49-F238E27FC236}">
                <a16:creationId xmlns:a16="http://schemas.microsoft.com/office/drawing/2014/main" id="{2F56B7A8-1473-4606-83DA-8F77270E1E64}"/>
              </a:ext>
            </a:extLst>
          </p:cNvPr>
          <p:cNvSpPr>
            <a:spLocks noGrp="1"/>
          </p:cNvSpPr>
          <p:nvPr>
            <p:ph sz="quarter" idx="19"/>
          </p:nvPr>
        </p:nvSpPr>
        <p:spPr>
          <a:xfrm>
            <a:off x="4683049" y="1304923"/>
            <a:ext cx="4142296" cy="3165475"/>
          </a:xfrm>
        </p:spPr>
        <p:txBody>
          <a:bodyPr/>
          <a:lstStyle/>
          <a:p>
            <a:pPr>
              <a:spcAft>
                <a:spcPts val="0"/>
              </a:spcAft>
            </a:pPr>
            <a:r>
              <a:rPr lang="sv-SE" altLang="sv-SE" dirty="0"/>
              <a:t>Sprint är fortsatt den populäraste tävlingsformen men normal distans med individuell start visar över tid på ökad popularitet som favoritdisciplin.</a:t>
            </a:r>
          </a:p>
          <a:p>
            <a:pPr>
              <a:spcAft>
                <a:spcPts val="0"/>
              </a:spcAft>
            </a:pPr>
            <a:r>
              <a:rPr lang="sv-SE" altLang="sv-SE" dirty="0"/>
              <a:t>Intresset för att åka mer masstart har ökat tydligt samtidigt som sprint minskar något jämfört med tidigare år. I princip samtliga vill precis som tidigare år behålla både klassisk och </a:t>
            </a:r>
            <a:r>
              <a:rPr lang="sv-SE" altLang="sv-SE" dirty="0" err="1"/>
              <a:t>skejtteknik</a:t>
            </a:r>
            <a:r>
              <a:rPr lang="sv-SE" altLang="sv-SE" dirty="0"/>
              <a:t> i framtiden.</a:t>
            </a:r>
          </a:p>
          <a:p>
            <a:pPr>
              <a:spcAft>
                <a:spcPts val="0"/>
              </a:spcAft>
            </a:pPr>
            <a:r>
              <a:rPr lang="sv-SE" altLang="sv-SE" dirty="0"/>
              <a:t>På sommaren tränar ungdomarna i genomsnitt 2,1 gånger i veckan med sin skidförening med ett snitt på 5,1 träningstimmar. På vintern tränar de i genomsnitt 2,6 gånger i veckan med sin skidförening med ett snitt på 5,7 träningstimmar. Antal träningstillfällen ser ut att ha minskat något mellan 2023 och 2024 samtidigt som antalet träningstimmar ökat något på sommaren men minskat något vintertid i skidföreningen. Även antalet tillfällen och</a:t>
            </a:r>
          </a:p>
        </p:txBody>
      </p:sp>
      <p:sp>
        <p:nvSpPr>
          <p:cNvPr id="4" name="Platshållare för innehåll 3">
            <a:extLst>
              <a:ext uri="{FF2B5EF4-FFF2-40B4-BE49-F238E27FC236}">
                <a16:creationId xmlns:a16="http://schemas.microsoft.com/office/drawing/2014/main" id="{0FF05BD3-7445-45AA-A1BE-63EBB3BA7283}"/>
              </a:ext>
            </a:extLst>
          </p:cNvPr>
          <p:cNvSpPr>
            <a:spLocks noGrp="1"/>
          </p:cNvSpPr>
          <p:nvPr>
            <p:ph sz="quarter" idx="18"/>
          </p:nvPr>
        </p:nvSpPr>
        <p:spPr/>
        <p:txBody>
          <a:bodyPr/>
          <a:lstStyle/>
          <a:p>
            <a:r>
              <a:rPr lang="sv-SE" dirty="0"/>
              <a:t>Undersökningen har fokuserat på vad deltagare         (13-16 år) i Folksam cup och </a:t>
            </a:r>
            <a:r>
              <a:rPr lang="sv-SE" dirty="0" err="1"/>
              <a:t>Ski</a:t>
            </a:r>
            <a:r>
              <a:rPr lang="sv-SE" dirty="0"/>
              <a:t> Team </a:t>
            </a:r>
            <a:r>
              <a:rPr lang="sv-SE" dirty="0" err="1"/>
              <a:t>Ungdomscup</a:t>
            </a:r>
            <a:r>
              <a:rPr lang="sv-SE" dirty="0"/>
              <a:t> tycker om sin idrott samt lite bredare frågor om psykisk hälsa, motivation och träningsklimat. Undersökningen är en upprepning av motsvarande undersökning som genomförts 2023 och 2022.</a:t>
            </a:r>
          </a:p>
          <a:p>
            <a:r>
              <a:rPr lang="sv-SE" dirty="0"/>
              <a:t>Undersökningen genomfördes med hjälp av en webbenkät där ledarna på respektive cup distribuerade en webblänk till deltagarna. Totalt har 256 personer besvarat enkäten fördelat på 146 personer i Folksam cup och 109 i </a:t>
            </a:r>
            <a:r>
              <a:rPr lang="sv-SE" dirty="0" err="1"/>
              <a:t>Ski</a:t>
            </a:r>
            <a:r>
              <a:rPr lang="sv-SE" dirty="0"/>
              <a:t> Team </a:t>
            </a:r>
            <a:r>
              <a:rPr lang="sv-SE" dirty="0" err="1"/>
              <a:t>Ungdomscup</a:t>
            </a:r>
            <a:r>
              <a:rPr lang="sv-SE" dirty="0"/>
              <a:t>.</a:t>
            </a:r>
          </a:p>
          <a:p>
            <a:r>
              <a:rPr lang="sv-SE" dirty="0"/>
              <a:t>Svarsperioden varade mellan den 3-29 mars 2024. </a:t>
            </a:r>
            <a:endParaRPr lang="sv-SE" altLang="sv-SE" dirty="0"/>
          </a:p>
        </p:txBody>
      </p:sp>
      <p:sp>
        <p:nvSpPr>
          <p:cNvPr id="5" name="Rubrik 4">
            <a:extLst>
              <a:ext uri="{FF2B5EF4-FFF2-40B4-BE49-F238E27FC236}">
                <a16:creationId xmlns:a16="http://schemas.microsoft.com/office/drawing/2014/main" id="{8ECDC0E5-CFF9-4DD3-B2D8-DEDA64442D41}"/>
              </a:ext>
            </a:extLst>
          </p:cNvPr>
          <p:cNvSpPr>
            <a:spLocks noGrp="1"/>
          </p:cNvSpPr>
          <p:nvPr>
            <p:ph type="title"/>
          </p:nvPr>
        </p:nvSpPr>
        <p:spPr/>
        <p:txBody>
          <a:bodyPr/>
          <a:lstStyle/>
          <a:p>
            <a:r>
              <a:rPr lang="sv-SE" dirty="0"/>
              <a:t>Sammanfattning</a:t>
            </a:r>
          </a:p>
        </p:txBody>
      </p:sp>
    </p:spTree>
    <p:extLst>
      <p:ext uri="{BB962C8B-B14F-4D97-AF65-F5344CB8AC3E}">
        <p14:creationId xmlns:p14="http://schemas.microsoft.com/office/powerpoint/2010/main" val="2233594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FC9686B-D623-4B82-8F86-AB9E09A6E2D9}"/>
              </a:ext>
            </a:extLst>
          </p:cNvPr>
          <p:cNvSpPr>
            <a:spLocks noGrp="1"/>
          </p:cNvSpPr>
          <p:nvPr>
            <p:ph type="sldNum" sz="quarter" idx="21"/>
          </p:nvPr>
        </p:nvSpPr>
        <p:spPr/>
        <p:txBody>
          <a:bodyPr/>
          <a:lstStyle/>
          <a:p>
            <a:fld id="{0BCBA026-1F68-453E-9036-CC352B75EE63}" type="slidenum">
              <a:rPr lang="sv-SE" smtClean="0"/>
              <a:pPr/>
              <a:t>39</a:t>
            </a:fld>
            <a:endParaRPr lang="sv-SE" dirty="0"/>
          </a:p>
        </p:txBody>
      </p:sp>
      <p:sp>
        <p:nvSpPr>
          <p:cNvPr id="4" name="Platshållare för innehåll 3">
            <a:extLst>
              <a:ext uri="{FF2B5EF4-FFF2-40B4-BE49-F238E27FC236}">
                <a16:creationId xmlns:a16="http://schemas.microsoft.com/office/drawing/2014/main" id="{0FF05BD3-7445-45AA-A1BE-63EBB3BA7283}"/>
              </a:ext>
            </a:extLst>
          </p:cNvPr>
          <p:cNvSpPr>
            <a:spLocks noGrp="1"/>
          </p:cNvSpPr>
          <p:nvPr>
            <p:ph sz="quarter" idx="18"/>
          </p:nvPr>
        </p:nvSpPr>
        <p:spPr/>
        <p:txBody>
          <a:bodyPr/>
          <a:lstStyle/>
          <a:p>
            <a:pPr>
              <a:lnSpc>
                <a:spcPct val="100000"/>
              </a:lnSpc>
              <a:spcBef>
                <a:spcPts val="0"/>
              </a:spcBef>
              <a:spcAft>
                <a:spcPts val="400"/>
              </a:spcAft>
            </a:pPr>
            <a:r>
              <a:rPr lang="sv-SE" altLang="sv-SE" b="1" u="sng" dirty="0" err="1"/>
              <a:t>Ski</a:t>
            </a:r>
            <a:r>
              <a:rPr lang="sv-SE" altLang="sv-SE" b="1" u="sng" dirty="0"/>
              <a:t> Team </a:t>
            </a:r>
            <a:r>
              <a:rPr lang="sv-SE" altLang="sv-SE" b="1" u="sng" dirty="0" err="1"/>
              <a:t>Ungdomscup</a:t>
            </a:r>
            <a:r>
              <a:rPr lang="sv-SE" altLang="sv-SE" b="1" u="sng" dirty="0"/>
              <a:t> </a:t>
            </a:r>
          </a:p>
          <a:p>
            <a:pPr>
              <a:lnSpc>
                <a:spcPct val="100000"/>
              </a:lnSpc>
              <a:spcBef>
                <a:spcPts val="0"/>
              </a:spcBef>
              <a:spcAft>
                <a:spcPts val="400"/>
              </a:spcAft>
            </a:pPr>
            <a:endParaRPr lang="sv-SE" altLang="sv-SE" b="1" dirty="0"/>
          </a:p>
          <a:p>
            <a:pPr>
              <a:lnSpc>
                <a:spcPct val="100000"/>
              </a:lnSpc>
              <a:spcBef>
                <a:spcPts val="0"/>
              </a:spcBef>
              <a:spcAft>
                <a:spcPts val="400"/>
              </a:spcAft>
            </a:pPr>
            <a:br>
              <a:rPr lang="sv-SE" altLang="sv-SE" dirty="0">
                <a:highlight>
                  <a:srgbClr val="FFFF00"/>
                </a:highlight>
              </a:rPr>
            </a:br>
            <a:endParaRPr lang="sv-SE" altLang="sv-SE" dirty="0">
              <a:highlight>
                <a:srgbClr val="FFFF00"/>
              </a:highlight>
            </a:endParaRPr>
          </a:p>
          <a:p>
            <a:pPr>
              <a:lnSpc>
                <a:spcPct val="100000"/>
              </a:lnSpc>
              <a:spcBef>
                <a:spcPts val="0"/>
              </a:spcBef>
              <a:spcAft>
                <a:spcPts val="400"/>
              </a:spcAft>
            </a:pPr>
            <a:endParaRPr lang="sv-SE" b="1" i="0" dirty="0">
              <a:effectLst/>
              <a:highlight>
                <a:srgbClr val="FFFF00"/>
              </a:highlight>
              <a:latin typeface="Söhne"/>
            </a:endParaRPr>
          </a:p>
          <a:p>
            <a:pPr>
              <a:lnSpc>
                <a:spcPct val="100000"/>
              </a:lnSpc>
              <a:spcBef>
                <a:spcPts val="0"/>
              </a:spcBef>
              <a:spcAft>
                <a:spcPts val="400"/>
              </a:spcAft>
            </a:pPr>
            <a:r>
              <a:rPr lang="sv-SE" b="1" i="0" dirty="0">
                <a:effectLst/>
                <a:latin typeface="Söhne"/>
              </a:rPr>
              <a:t>Boende och mat: </a:t>
            </a:r>
            <a:r>
              <a:rPr lang="sv-SE" i="0" dirty="0">
                <a:effectLst/>
                <a:latin typeface="Söhne"/>
              </a:rPr>
              <a:t>Några ger uttryck för att det var svårt att sova med för många personer i varje rum. Det behöver också finnas fler </a:t>
            </a:r>
            <a:r>
              <a:rPr lang="sv-SE" dirty="0">
                <a:latin typeface="Söhne"/>
              </a:rPr>
              <a:t>duschar och längre öppettider. Det blev köer och en del blev sena till maten. </a:t>
            </a:r>
            <a:br>
              <a:rPr lang="sv-SE" dirty="0">
                <a:latin typeface="Söhne"/>
              </a:rPr>
            </a:br>
            <a:r>
              <a:rPr lang="sv-SE" i="0" dirty="0">
                <a:effectLst/>
                <a:latin typeface="Söhne"/>
              </a:rPr>
              <a:t>Det bör även finnas fler matalternativ och </a:t>
            </a:r>
            <a:r>
              <a:rPr lang="sv-SE" dirty="0">
                <a:latin typeface="Söhne"/>
              </a:rPr>
              <a:t>fler mellanmål. Några upplevde inte att man kunde äta sig mätt. </a:t>
            </a:r>
          </a:p>
          <a:p>
            <a:pPr>
              <a:lnSpc>
                <a:spcPct val="100000"/>
              </a:lnSpc>
              <a:spcBef>
                <a:spcPts val="0"/>
              </a:spcBef>
              <a:spcAft>
                <a:spcPts val="400"/>
              </a:spcAft>
            </a:pPr>
            <a:r>
              <a:rPr lang="sv-SE" b="1" i="0" dirty="0">
                <a:effectLst/>
                <a:latin typeface="Söhne"/>
              </a:rPr>
              <a:t>Invigning</a:t>
            </a:r>
            <a:r>
              <a:rPr lang="sv-SE" b="0" i="0" dirty="0">
                <a:effectLst/>
                <a:latin typeface="Söhne"/>
              </a:rPr>
              <a:t>: Kortare invigning.</a:t>
            </a:r>
            <a:endParaRPr lang="sv-SE" altLang="sv-SE" dirty="0"/>
          </a:p>
        </p:txBody>
      </p:sp>
      <p:sp>
        <p:nvSpPr>
          <p:cNvPr id="5" name="Rubrik 4">
            <a:extLst>
              <a:ext uri="{FF2B5EF4-FFF2-40B4-BE49-F238E27FC236}">
                <a16:creationId xmlns:a16="http://schemas.microsoft.com/office/drawing/2014/main" id="{8ECDC0E5-CFF9-4DD3-B2D8-DEDA64442D41}"/>
              </a:ext>
            </a:extLst>
          </p:cNvPr>
          <p:cNvSpPr>
            <a:spLocks noGrp="1"/>
          </p:cNvSpPr>
          <p:nvPr>
            <p:ph type="title"/>
          </p:nvPr>
        </p:nvSpPr>
        <p:spPr/>
        <p:txBody>
          <a:bodyPr/>
          <a:lstStyle/>
          <a:p>
            <a:r>
              <a:rPr lang="sv-SE" sz="2400" dirty="0"/>
              <a:t>Vad tycker du är det viktigaste att utveckla/förbättra?</a:t>
            </a:r>
          </a:p>
        </p:txBody>
      </p:sp>
      <p:sp>
        <p:nvSpPr>
          <p:cNvPr id="8" name="Platshållare för innehåll 3">
            <a:extLst>
              <a:ext uri="{FF2B5EF4-FFF2-40B4-BE49-F238E27FC236}">
                <a16:creationId xmlns:a16="http://schemas.microsoft.com/office/drawing/2014/main" id="{BFDA12BB-FAF3-F401-4DAC-8E28CC796AFA}"/>
              </a:ext>
            </a:extLst>
          </p:cNvPr>
          <p:cNvSpPr txBox="1">
            <a:spLocks/>
          </p:cNvSpPr>
          <p:nvPr/>
        </p:nvSpPr>
        <p:spPr>
          <a:xfrm>
            <a:off x="4572000" y="1433618"/>
            <a:ext cx="3966323" cy="3165475"/>
          </a:xfrm>
          <a:prstGeom prst="rect">
            <a:avLst/>
          </a:prstGeom>
        </p:spPr>
        <p:txBody>
          <a:bodyPr vert="horz" lIns="91440" tIns="45720" rIns="91440" bIns="45720" rtlCol="0">
            <a:noAutofit/>
          </a:bodyPr>
          <a:lstStyle>
            <a:lvl1pPr marL="0" indent="0" algn="l" defTabSz="457200" rtl="0" eaLnBrk="1" latinLnBrk="0" hangingPunct="1">
              <a:lnSpc>
                <a:spcPct val="110000"/>
              </a:lnSpc>
              <a:spcBef>
                <a:spcPts val="1500"/>
              </a:spcBef>
              <a:spcAft>
                <a:spcPct val="0"/>
              </a:spcAft>
              <a:buFont typeface="Arial"/>
              <a:buNone/>
              <a:defRPr lang="sv-SE" sz="1200" kern="0" cap="none" spc="0" baseline="0" smtClean="0">
                <a:solidFill>
                  <a:schemeClr val="tx1"/>
                </a:solidFill>
                <a:latin typeface="+mn-lt"/>
                <a:ea typeface="Roboto Slab Bold" pitchFamily="2" charset="0"/>
                <a:cs typeface="Roboto Slab Bold" pitchFamily="2" charset="0"/>
              </a:defRPr>
            </a:lvl1pPr>
            <a:lvl2pPr marL="270000" indent="-234000" algn="l" defTabSz="457200" rtl="0" eaLnBrk="1" latinLnBrk="0" hangingPunct="1">
              <a:lnSpc>
                <a:spcPct val="110000"/>
              </a:lnSpc>
              <a:spcBef>
                <a:spcPts val="750"/>
              </a:spcBef>
              <a:buClr>
                <a:schemeClr val="accent1"/>
              </a:buClr>
              <a:buSzPct val="105000"/>
              <a:buFont typeface="Wingdings" panose="05000000000000000000" pitchFamily="2" charset="2"/>
              <a:buChar char="¡"/>
              <a:defRPr lang="sv-SE" sz="1200" kern="0" baseline="0" smtClean="0">
                <a:solidFill>
                  <a:schemeClr val="tx1"/>
                </a:solidFill>
                <a:latin typeface="+mn-lt"/>
                <a:ea typeface="+mn-ea"/>
                <a:cs typeface="Roboto Light"/>
              </a:defRPr>
            </a:lvl2pPr>
            <a:lvl3pPr marL="432000" indent="-142875" algn="l" defTabSz="457200" rtl="0" eaLnBrk="1" latinLnBrk="0" hangingPunct="1">
              <a:lnSpc>
                <a:spcPct val="110000"/>
              </a:lnSpc>
              <a:spcBef>
                <a:spcPts val="500"/>
              </a:spcBef>
              <a:buClr>
                <a:schemeClr val="tx2"/>
              </a:buClr>
              <a:buSzTx/>
              <a:buFont typeface="Arial" panose="020B0604020202020204" pitchFamily="34" charset="0"/>
              <a:buChar char="•"/>
              <a:defRPr lang="sv-SE" sz="1200" kern="0" baseline="0" smtClean="0">
                <a:solidFill>
                  <a:schemeClr val="tx1"/>
                </a:solidFill>
                <a:latin typeface="+mn-lt"/>
                <a:ea typeface="+mn-ea"/>
                <a:cs typeface="Roboto Light"/>
              </a:defRPr>
            </a:lvl3pPr>
            <a:lvl4pPr marL="0" indent="0" algn="l" defTabSz="457200" rtl="0" eaLnBrk="1" latinLnBrk="0" hangingPunct="1">
              <a:lnSpc>
                <a:spcPct val="110000"/>
              </a:lnSpc>
              <a:spcBef>
                <a:spcPts val="1750"/>
              </a:spcBef>
              <a:spcAft>
                <a:spcPct val="0"/>
              </a:spcAft>
              <a:buClr>
                <a:schemeClr val="tx2"/>
              </a:buClr>
              <a:buSzPct val="125000"/>
              <a:buFont typeface="Arial" panose="020B0604020202020204" pitchFamily="34" charset="0"/>
              <a:buNone/>
              <a:defRPr lang="sv-SE" sz="1200" b="1" kern="0" cap="all" spc="200" baseline="0">
                <a:solidFill>
                  <a:schemeClr val="tx2"/>
                </a:solidFill>
                <a:latin typeface="+mj-lt"/>
                <a:ea typeface="Roboto Slab Bold" pitchFamily="2" charset="0"/>
                <a:cs typeface="Roboto Slab Bold" pitchFamily="2" charset="0"/>
              </a:defRPr>
            </a:lvl4pPr>
            <a:lvl5pPr marL="0" indent="0" algn="l" defTabSz="457200" rtl="0" eaLnBrk="1" latinLnBrk="0" hangingPunct="1">
              <a:lnSpc>
                <a:spcPct val="110000"/>
              </a:lnSpc>
              <a:spcBef>
                <a:spcPts val="1500"/>
              </a:spcBef>
              <a:buFont typeface="Arial"/>
              <a:buNone/>
              <a:defRPr lang="sv-SE" sz="1800" kern="1200" baseline="0">
                <a:solidFill>
                  <a:schemeClr val="tx1"/>
                </a:solidFill>
                <a:latin typeface="+mn-lt"/>
                <a:ea typeface="Roboto Bold" panose="02000000000000000000" pitchFamily="2" charset="0"/>
                <a:cs typeface="Roboto Bold"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v-SE" b="1" dirty="0">
              <a:latin typeface="Söhne"/>
            </a:endParaRPr>
          </a:p>
          <a:p>
            <a:pPr algn="l"/>
            <a:br>
              <a:rPr lang="sv-SE" b="1" dirty="0">
                <a:latin typeface="Söhne"/>
              </a:rPr>
            </a:br>
            <a:endParaRPr lang="sv-SE" b="1" dirty="0">
              <a:latin typeface="Söhne"/>
            </a:endParaRPr>
          </a:p>
          <a:p>
            <a:pPr algn="l"/>
            <a:r>
              <a:rPr lang="sv-SE" b="1" i="0" dirty="0">
                <a:effectLst/>
                <a:latin typeface="Söhne"/>
              </a:rPr>
              <a:t>Social och Kulturell Inkludering</a:t>
            </a:r>
            <a:r>
              <a:rPr lang="sv-SE" b="0" i="0" dirty="0">
                <a:effectLst/>
                <a:latin typeface="Söhne"/>
              </a:rPr>
              <a:t>: Några kommentarer belyser vikten av att främja gemenskap och social interaktion mellan deltagare från olika distrikt, med förslag på att uppmuntra till att skapa nya vänskaper över distriktsgränserna. </a:t>
            </a:r>
            <a:endParaRPr lang="sv-SE" b="1" dirty="0">
              <a:latin typeface="Söhne"/>
            </a:endParaRPr>
          </a:p>
          <a:p>
            <a:pPr algn="l"/>
            <a:r>
              <a:rPr lang="sv-SE" b="1" i="0" dirty="0">
                <a:effectLst/>
                <a:latin typeface="Söhne"/>
              </a:rPr>
              <a:t>Tävlingsförbättringar och rättvisa</a:t>
            </a:r>
            <a:r>
              <a:rPr lang="sv-SE" b="0" i="0" dirty="0">
                <a:effectLst/>
                <a:latin typeface="Söhne"/>
              </a:rPr>
              <a:t>: Från vissa som verkar komma från mindre distrikt nämns kommentarer om att  anpassa poängsystemet så att även mindre distrikt kan vinna.</a:t>
            </a:r>
            <a:endParaRPr lang="sv-SE" altLang="sv-SE" dirty="0"/>
          </a:p>
        </p:txBody>
      </p:sp>
      <p:sp>
        <p:nvSpPr>
          <p:cNvPr id="3" name="textruta 2">
            <a:extLst>
              <a:ext uri="{FF2B5EF4-FFF2-40B4-BE49-F238E27FC236}">
                <a16:creationId xmlns:a16="http://schemas.microsoft.com/office/drawing/2014/main" id="{1BF331E0-0433-397D-EC45-00832A3C5060}"/>
              </a:ext>
            </a:extLst>
          </p:cNvPr>
          <p:cNvSpPr txBox="1"/>
          <p:nvPr/>
        </p:nvSpPr>
        <p:spPr>
          <a:xfrm>
            <a:off x="419100" y="1739594"/>
            <a:ext cx="6088526" cy="677108"/>
          </a:xfrm>
          <a:prstGeom prst="rect">
            <a:avLst/>
          </a:prstGeom>
          <a:noFill/>
        </p:spPr>
        <p:txBody>
          <a:bodyPr wrap="none" rtlCol="0">
            <a:spAutoFit/>
          </a:bodyPr>
          <a:lstStyle/>
          <a:p>
            <a:r>
              <a:rPr lang="sv-SE" altLang="sv-SE" sz="1000" b="1" dirty="0"/>
              <a:t>OBS! Det är en stor variation i kommentarerna. Nedan återges kommentarer som nämns av flera. </a:t>
            </a:r>
            <a:br>
              <a:rPr lang="sv-SE" altLang="sv-SE" sz="1000" b="1" dirty="0"/>
            </a:br>
            <a:r>
              <a:rPr lang="sv-SE" altLang="sv-SE" sz="1000" b="1" dirty="0"/>
              <a:t>Att kommentarerna återkommer innebär inte att en hög andel delar synpunkten</a:t>
            </a:r>
          </a:p>
          <a:p>
            <a:endParaRPr lang="sv-SE" dirty="0"/>
          </a:p>
        </p:txBody>
      </p:sp>
    </p:spTree>
    <p:extLst>
      <p:ext uri="{BB962C8B-B14F-4D97-AF65-F5344CB8AC3E}">
        <p14:creationId xmlns:p14="http://schemas.microsoft.com/office/powerpoint/2010/main" val="409896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FC9686B-D623-4B82-8F86-AB9E09A6E2D9}"/>
              </a:ext>
            </a:extLst>
          </p:cNvPr>
          <p:cNvSpPr>
            <a:spLocks noGrp="1"/>
          </p:cNvSpPr>
          <p:nvPr>
            <p:ph type="sldNum" sz="quarter" idx="21"/>
          </p:nvPr>
        </p:nvSpPr>
        <p:spPr/>
        <p:txBody>
          <a:bodyPr/>
          <a:lstStyle/>
          <a:p>
            <a:fld id="{0BCBA026-1F68-453E-9036-CC352B75EE63}" type="slidenum">
              <a:rPr lang="sv-SE" smtClean="0"/>
              <a:pPr/>
              <a:t>4</a:t>
            </a:fld>
            <a:endParaRPr lang="sv-SE" dirty="0"/>
          </a:p>
        </p:txBody>
      </p:sp>
      <p:sp>
        <p:nvSpPr>
          <p:cNvPr id="3" name="Platshållare för innehåll 2">
            <a:extLst>
              <a:ext uri="{FF2B5EF4-FFF2-40B4-BE49-F238E27FC236}">
                <a16:creationId xmlns:a16="http://schemas.microsoft.com/office/drawing/2014/main" id="{2F56B7A8-1473-4606-83DA-8F77270E1E64}"/>
              </a:ext>
            </a:extLst>
          </p:cNvPr>
          <p:cNvSpPr>
            <a:spLocks noGrp="1"/>
          </p:cNvSpPr>
          <p:nvPr>
            <p:ph sz="quarter" idx="19"/>
          </p:nvPr>
        </p:nvSpPr>
        <p:spPr>
          <a:xfrm>
            <a:off x="4683049" y="1304923"/>
            <a:ext cx="4142296" cy="3165475"/>
          </a:xfrm>
        </p:spPr>
        <p:txBody>
          <a:bodyPr/>
          <a:lstStyle/>
          <a:p>
            <a:pPr>
              <a:spcAft>
                <a:spcPts val="0"/>
              </a:spcAft>
            </a:pPr>
            <a:r>
              <a:rPr lang="sv-SE" altLang="sv-SE" dirty="0"/>
              <a:t>Knappt var tionde uppger att de känner sig mer eller mindre pressade av andra och drygt var tionde svarar att andra skulle bli mer eller mindre  missnöjda om personen inte åkte skidor. Drygt var femte säger själva att de skulle känna sig mer eller mindre misslyckade om de slutade.</a:t>
            </a:r>
          </a:p>
          <a:p>
            <a:pPr>
              <a:spcAft>
                <a:spcPts val="0"/>
              </a:spcAft>
            </a:pPr>
            <a:r>
              <a:rPr lang="sv-SE" altLang="sv-SE" dirty="0"/>
              <a:t>Attityderna till den egna träningsgruppen är generellt fortsatt mycket positiva. Så gott som alla känner sig trygga, accepterade och omhändertagna av ledarna. I något lägre grad anser sig ungdomarna ha möjlighet att påverka verksamheten.</a:t>
            </a:r>
          </a:p>
          <a:p>
            <a:pPr>
              <a:spcAft>
                <a:spcPts val="0"/>
              </a:spcAft>
            </a:pPr>
            <a:r>
              <a:rPr lang="sv-SE" altLang="sv-SE" dirty="0"/>
              <a:t>93 procent (96 %, 2023) uppger att de planerar att fortsätta med längdskidåkning nästa säsong. 12 procent (9 %, 2023) tror att de kommer att sluta med längdskidåkning någon gång de kommande tre säsongerna.</a:t>
            </a:r>
          </a:p>
        </p:txBody>
      </p:sp>
      <p:sp>
        <p:nvSpPr>
          <p:cNvPr id="4" name="Platshållare för innehåll 3">
            <a:extLst>
              <a:ext uri="{FF2B5EF4-FFF2-40B4-BE49-F238E27FC236}">
                <a16:creationId xmlns:a16="http://schemas.microsoft.com/office/drawing/2014/main" id="{0FF05BD3-7445-45AA-A1BE-63EBB3BA7283}"/>
              </a:ext>
            </a:extLst>
          </p:cNvPr>
          <p:cNvSpPr>
            <a:spLocks noGrp="1"/>
          </p:cNvSpPr>
          <p:nvPr>
            <p:ph sz="quarter" idx="18"/>
          </p:nvPr>
        </p:nvSpPr>
        <p:spPr/>
        <p:txBody>
          <a:bodyPr/>
          <a:lstStyle/>
          <a:p>
            <a:r>
              <a:rPr lang="sv-SE" altLang="sv-SE" dirty="0"/>
              <a:t>Träningstimmar i andra idrotter ser ut att ha minskat något sedan 2023.</a:t>
            </a:r>
          </a:p>
          <a:p>
            <a:r>
              <a:rPr lang="sv-SE" altLang="sv-SE" dirty="0"/>
              <a:t>Samtidigt som träningen i föreningen minskar ökar antalet gånger som man tränar på egen hand.</a:t>
            </a:r>
          </a:p>
          <a:p>
            <a:r>
              <a:rPr lang="sv-SE" altLang="sv-SE" dirty="0"/>
              <a:t>Hur ofta skidåkaren ska träna, tävla och vilka tävlingar de ska delta i bestäms vanligtvis av ungdomarna själva eller tillsammans med föräldrarna. Tränarna har fortsatt en liten påverkan i dessa beslut.</a:t>
            </a:r>
          </a:p>
          <a:p>
            <a:r>
              <a:rPr lang="sv-SE" dirty="0"/>
              <a:t>Majoriteten anser fortsatt att typen av tävlingar på cuperna är tilltalande och att tävlingsupplägget är bra. </a:t>
            </a:r>
          </a:p>
          <a:p>
            <a:r>
              <a:rPr lang="sv-SE" altLang="sv-SE" dirty="0"/>
              <a:t>Ungdomarna som deltagit på cuperna uppger att de deltar i sin idrott framför allt för att det är kul, att de trivs och att de uppskattar fördelarna med sitt idrottande. Resultaten är i princip oförändrade jämfört med 2023.</a:t>
            </a:r>
          </a:p>
        </p:txBody>
      </p:sp>
      <p:sp>
        <p:nvSpPr>
          <p:cNvPr id="5" name="Rubrik 4">
            <a:extLst>
              <a:ext uri="{FF2B5EF4-FFF2-40B4-BE49-F238E27FC236}">
                <a16:creationId xmlns:a16="http://schemas.microsoft.com/office/drawing/2014/main" id="{8ECDC0E5-CFF9-4DD3-B2D8-DEDA64442D41}"/>
              </a:ext>
            </a:extLst>
          </p:cNvPr>
          <p:cNvSpPr>
            <a:spLocks noGrp="1"/>
          </p:cNvSpPr>
          <p:nvPr>
            <p:ph type="title"/>
          </p:nvPr>
        </p:nvSpPr>
        <p:spPr/>
        <p:txBody>
          <a:bodyPr/>
          <a:lstStyle/>
          <a:p>
            <a:r>
              <a:rPr lang="sv-SE" dirty="0"/>
              <a:t>Sammanfattning</a:t>
            </a:r>
          </a:p>
        </p:txBody>
      </p:sp>
    </p:spTree>
    <p:extLst>
      <p:ext uri="{BB962C8B-B14F-4D97-AF65-F5344CB8AC3E}">
        <p14:creationId xmlns:p14="http://schemas.microsoft.com/office/powerpoint/2010/main" val="420247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FC9686B-D623-4B82-8F86-AB9E09A6E2D9}"/>
              </a:ext>
            </a:extLst>
          </p:cNvPr>
          <p:cNvSpPr>
            <a:spLocks noGrp="1"/>
          </p:cNvSpPr>
          <p:nvPr>
            <p:ph type="sldNum" sz="quarter" idx="21"/>
          </p:nvPr>
        </p:nvSpPr>
        <p:spPr/>
        <p:txBody>
          <a:bodyPr/>
          <a:lstStyle/>
          <a:p>
            <a:fld id="{0BCBA026-1F68-453E-9036-CC352B75EE63}" type="slidenum">
              <a:rPr lang="sv-SE" smtClean="0"/>
              <a:pPr/>
              <a:t>5</a:t>
            </a:fld>
            <a:endParaRPr lang="sv-SE" dirty="0"/>
          </a:p>
        </p:txBody>
      </p:sp>
      <p:sp>
        <p:nvSpPr>
          <p:cNvPr id="4" name="Platshållare för innehåll 3">
            <a:extLst>
              <a:ext uri="{FF2B5EF4-FFF2-40B4-BE49-F238E27FC236}">
                <a16:creationId xmlns:a16="http://schemas.microsoft.com/office/drawing/2014/main" id="{0FF05BD3-7445-45AA-A1BE-63EBB3BA7283}"/>
              </a:ext>
            </a:extLst>
          </p:cNvPr>
          <p:cNvSpPr>
            <a:spLocks noGrp="1"/>
          </p:cNvSpPr>
          <p:nvPr>
            <p:ph sz="quarter" idx="18"/>
          </p:nvPr>
        </p:nvSpPr>
        <p:spPr/>
        <p:txBody>
          <a:bodyPr/>
          <a:lstStyle/>
          <a:p>
            <a:pPr>
              <a:spcAft>
                <a:spcPts val="0"/>
              </a:spcAft>
            </a:pPr>
            <a:r>
              <a:rPr lang="sv-SE" altLang="sv-SE" dirty="0"/>
              <a:t>Ungdomarna som har deltagit i cuperna är i hög grad nöjda med arrangemanget. De som deltagit i </a:t>
            </a:r>
            <a:r>
              <a:rPr lang="sv-SE" altLang="sv-SE" dirty="0" err="1"/>
              <a:t>Ski</a:t>
            </a:r>
            <a:r>
              <a:rPr lang="sv-SE" altLang="sv-SE" dirty="0"/>
              <a:t> Team </a:t>
            </a:r>
            <a:r>
              <a:rPr lang="sv-SE" altLang="sv-SE" dirty="0" err="1"/>
              <a:t>Ungdomscup</a:t>
            </a:r>
            <a:r>
              <a:rPr lang="sv-SE" altLang="sv-SE" dirty="0"/>
              <a:t> ger likt tidigare år något högre betyg jämfört med dem som deltagit i Folksam cup. Det nya upplägget för Tekniksprinten på Folksam Cup uppskattades av 82 procent av deltagarna som vill att upplägget ska vara kvar i fortsättningen.</a:t>
            </a:r>
          </a:p>
          <a:p>
            <a:pPr>
              <a:spcAft>
                <a:spcPts val="0"/>
              </a:spcAft>
            </a:pPr>
            <a:r>
              <a:rPr lang="sv-SE" altLang="sv-SE" dirty="0"/>
              <a:t>Upplägget för finalhelgen får ett något lägre medelbetyg 2024 jämfört med 2023. Framför allt är det deltagare i Folksam Cup där andelen som inte alls instämmer i att finalhelgen har ett bra upplägg som ökat från 2 till 8 procent. </a:t>
            </a:r>
          </a:p>
          <a:p>
            <a:pPr>
              <a:spcAft>
                <a:spcPts val="0"/>
              </a:spcAft>
            </a:pPr>
            <a:r>
              <a:rPr lang="sv-SE" altLang="sv-SE" dirty="0"/>
              <a:t>Deltagare som tycker att cupen har stor betydelse för tränings- och tävlingsmotivationen uppger att det som motiverar dem mest är att prestera så bra som möjligt. </a:t>
            </a:r>
          </a:p>
        </p:txBody>
      </p:sp>
      <p:sp>
        <p:nvSpPr>
          <p:cNvPr id="5" name="Rubrik 4">
            <a:extLst>
              <a:ext uri="{FF2B5EF4-FFF2-40B4-BE49-F238E27FC236}">
                <a16:creationId xmlns:a16="http://schemas.microsoft.com/office/drawing/2014/main" id="{8ECDC0E5-CFF9-4DD3-B2D8-DEDA64442D41}"/>
              </a:ext>
            </a:extLst>
          </p:cNvPr>
          <p:cNvSpPr>
            <a:spLocks noGrp="1"/>
          </p:cNvSpPr>
          <p:nvPr>
            <p:ph type="title"/>
          </p:nvPr>
        </p:nvSpPr>
        <p:spPr/>
        <p:txBody>
          <a:bodyPr/>
          <a:lstStyle/>
          <a:p>
            <a:r>
              <a:rPr lang="sv-SE" dirty="0"/>
              <a:t>Sammanfattning</a:t>
            </a:r>
          </a:p>
        </p:txBody>
      </p:sp>
      <p:sp>
        <p:nvSpPr>
          <p:cNvPr id="7" name="Platshållare för innehåll 6">
            <a:extLst>
              <a:ext uri="{FF2B5EF4-FFF2-40B4-BE49-F238E27FC236}">
                <a16:creationId xmlns:a16="http://schemas.microsoft.com/office/drawing/2014/main" id="{28777D7F-C388-B97C-0183-DE43868FABBD}"/>
              </a:ext>
            </a:extLst>
          </p:cNvPr>
          <p:cNvSpPr>
            <a:spLocks noGrp="1"/>
          </p:cNvSpPr>
          <p:nvPr>
            <p:ph sz="quarter" idx="19"/>
          </p:nvPr>
        </p:nvSpPr>
        <p:spPr/>
        <p:txBody>
          <a:bodyPr/>
          <a:lstStyle/>
          <a:p>
            <a:r>
              <a:rPr lang="sv-SE" dirty="0"/>
              <a:t>Samtidigt minskar betydelsen av att få vara en del av gemenskapen i distriktet hos deltagarna i Folksam Cup (resultatet baseras på få intervjuer och bör tolkas med försiktighet).</a:t>
            </a:r>
          </a:p>
        </p:txBody>
      </p:sp>
    </p:spTree>
    <p:extLst>
      <p:ext uri="{BB962C8B-B14F-4D97-AF65-F5344CB8AC3E}">
        <p14:creationId xmlns:p14="http://schemas.microsoft.com/office/powerpoint/2010/main" val="136542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utomhus, snö, himmel, skidåkning&#10;&#10;Automatiskt genererad beskrivning">
            <a:extLst>
              <a:ext uri="{FF2B5EF4-FFF2-40B4-BE49-F238E27FC236}">
                <a16:creationId xmlns:a16="http://schemas.microsoft.com/office/drawing/2014/main" id="{E02DDE55-69EB-4F22-BC60-8CE608003B4B}"/>
              </a:ext>
            </a:extLst>
          </p:cNvPr>
          <p:cNvPicPr>
            <a:picLocks noGrp="1" noChangeAspect="1"/>
          </p:cNvPicPr>
          <p:nvPr>
            <p:ph type="pic" sz="quarter" idx="10"/>
          </p:nvPr>
        </p:nvPicPr>
        <p:blipFill>
          <a:blip r:embed="rId2"/>
          <a:srcRect/>
          <a:stretch>
            <a:fillRect/>
          </a:stretch>
        </p:blipFill>
        <p:spPr/>
      </p:pic>
      <p:sp>
        <p:nvSpPr>
          <p:cNvPr id="3" name="Rubrik 2">
            <a:extLst>
              <a:ext uri="{FF2B5EF4-FFF2-40B4-BE49-F238E27FC236}">
                <a16:creationId xmlns:a16="http://schemas.microsoft.com/office/drawing/2014/main" id="{778F6F9B-5F1D-4948-A342-B23FD8A6DBA5}"/>
              </a:ext>
            </a:extLst>
          </p:cNvPr>
          <p:cNvSpPr>
            <a:spLocks noGrp="1"/>
          </p:cNvSpPr>
          <p:nvPr>
            <p:ph type="title"/>
          </p:nvPr>
        </p:nvSpPr>
        <p:spPr>
          <a:xfrm>
            <a:off x="425600" y="581894"/>
            <a:ext cx="7781515" cy="1147758"/>
          </a:xfrm>
        </p:spPr>
        <p:txBody>
          <a:bodyPr/>
          <a:lstStyle/>
          <a:p>
            <a:r>
              <a:rPr lang="sv-SE" dirty="0">
                <a:solidFill>
                  <a:schemeClr val="accent3"/>
                </a:solidFill>
              </a:rPr>
              <a:t>Om undersökningen</a:t>
            </a:r>
          </a:p>
        </p:txBody>
      </p:sp>
    </p:spTree>
    <p:extLst>
      <p:ext uri="{BB962C8B-B14F-4D97-AF65-F5344CB8AC3E}">
        <p14:creationId xmlns:p14="http://schemas.microsoft.com/office/powerpoint/2010/main" val="381331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DC28BE8-1DA8-4916-B747-CDA96D7EA4BF}"/>
              </a:ext>
            </a:extLst>
          </p:cNvPr>
          <p:cNvSpPr>
            <a:spLocks noGrp="1"/>
          </p:cNvSpPr>
          <p:nvPr>
            <p:ph type="sldNum" sz="quarter" idx="19"/>
          </p:nvPr>
        </p:nvSpPr>
        <p:spPr/>
        <p:txBody>
          <a:bodyPr/>
          <a:lstStyle/>
          <a:p>
            <a:fld id="{0BCBA026-1F68-453E-9036-CC352B75EE63}" type="slidenum">
              <a:rPr lang="sv-SE" smtClean="0"/>
              <a:pPr/>
              <a:t>7</a:t>
            </a:fld>
            <a:endParaRPr lang="sv-SE"/>
          </a:p>
        </p:txBody>
      </p:sp>
      <p:sp>
        <p:nvSpPr>
          <p:cNvPr id="9" name="Platshållare för text 8">
            <a:extLst>
              <a:ext uri="{FF2B5EF4-FFF2-40B4-BE49-F238E27FC236}">
                <a16:creationId xmlns:a16="http://schemas.microsoft.com/office/drawing/2014/main" id="{B1FCBF62-7641-44EE-8DC9-C34DD9BDBEDF}"/>
              </a:ext>
            </a:extLst>
          </p:cNvPr>
          <p:cNvSpPr>
            <a:spLocks noGrp="1"/>
          </p:cNvSpPr>
          <p:nvPr>
            <p:ph type="body" sz="quarter" idx="15"/>
          </p:nvPr>
        </p:nvSpPr>
        <p:spPr/>
        <p:txBody>
          <a:bodyPr/>
          <a:lstStyle/>
          <a:p>
            <a:r>
              <a:rPr lang="sv-SE" dirty="0"/>
              <a:t>Genomförande</a:t>
            </a:r>
          </a:p>
        </p:txBody>
      </p:sp>
      <p:sp>
        <p:nvSpPr>
          <p:cNvPr id="8" name="Platshållare för text 7">
            <a:extLst>
              <a:ext uri="{FF2B5EF4-FFF2-40B4-BE49-F238E27FC236}">
                <a16:creationId xmlns:a16="http://schemas.microsoft.com/office/drawing/2014/main" id="{FC2FFC30-5F91-4F8C-92E7-4A1519A5644C}"/>
              </a:ext>
            </a:extLst>
          </p:cNvPr>
          <p:cNvSpPr>
            <a:spLocks noGrp="1"/>
          </p:cNvSpPr>
          <p:nvPr>
            <p:ph type="body" sz="quarter" idx="14"/>
          </p:nvPr>
        </p:nvSpPr>
        <p:spPr/>
        <p:txBody>
          <a:bodyPr/>
          <a:lstStyle/>
          <a:p>
            <a:r>
              <a:rPr lang="sv-SE" dirty="0"/>
              <a:t>Bakgrund och syfte</a:t>
            </a:r>
          </a:p>
        </p:txBody>
      </p:sp>
      <p:sp>
        <p:nvSpPr>
          <p:cNvPr id="7" name="Rubrik 6">
            <a:extLst>
              <a:ext uri="{FF2B5EF4-FFF2-40B4-BE49-F238E27FC236}">
                <a16:creationId xmlns:a16="http://schemas.microsoft.com/office/drawing/2014/main" id="{144D4558-0A04-4194-8744-3EE2D97B589F}"/>
              </a:ext>
            </a:extLst>
          </p:cNvPr>
          <p:cNvSpPr>
            <a:spLocks noGrp="1"/>
          </p:cNvSpPr>
          <p:nvPr>
            <p:ph type="title"/>
          </p:nvPr>
        </p:nvSpPr>
        <p:spPr/>
        <p:txBody>
          <a:bodyPr/>
          <a:lstStyle/>
          <a:p>
            <a:r>
              <a:rPr lang="sv-SE" dirty="0"/>
              <a:t>Om undersökningen</a:t>
            </a:r>
          </a:p>
        </p:txBody>
      </p:sp>
      <p:sp>
        <p:nvSpPr>
          <p:cNvPr id="10" name="Platshållare för text 9">
            <a:extLst>
              <a:ext uri="{FF2B5EF4-FFF2-40B4-BE49-F238E27FC236}">
                <a16:creationId xmlns:a16="http://schemas.microsoft.com/office/drawing/2014/main" id="{D3C1DD17-EDE7-4246-ADEF-A45CBD0EA11C}"/>
              </a:ext>
            </a:extLst>
          </p:cNvPr>
          <p:cNvSpPr>
            <a:spLocks noGrp="1"/>
          </p:cNvSpPr>
          <p:nvPr>
            <p:ph sz="quarter" idx="20"/>
          </p:nvPr>
        </p:nvSpPr>
        <p:spPr>
          <a:xfrm>
            <a:off x="4683049" y="1689099"/>
            <a:ext cx="4190787" cy="2781299"/>
          </a:xfrm>
        </p:spPr>
        <p:txBody>
          <a:bodyPr/>
          <a:lstStyle/>
          <a:p>
            <a:r>
              <a:rPr lang="sv-SE" sz="1200" b="0" kern="1200" cap="none" spc="0" dirty="0">
                <a:solidFill>
                  <a:schemeClr val="tx1"/>
                </a:solidFill>
                <a:latin typeface="+mn-lt"/>
              </a:rPr>
              <a:t>Målgruppen för undersökningen är ungdomar 13-16 år som deltagit i Folksam Cup eller </a:t>
            </a:r>
            <a:r>
              <a:rPr lang="sv-SE" sz="1200" b="0" kern="1200" cap="none" spc="0" dirty="0" err="1">
                <a:solidFill>
                  <a:schemeClr val="tx1"/>
                </a:solidFill>
                <a:latin typeface="+mn-lt"/>
              </a:rPr>
              <a:t>Ski</a:t>
            </a:r>
            <a:r>
              <a:rPr lang="sv-SE" sz="1200" b="0" kern="1200" cap="none" spc="0" dirty="0">
                <a:solidFill>
                  <a:schemeClr val="tx1"/>
                </a:solidFill>
                <a:latin typeface="+mn-lt"/>
              </a:rPr>
              <a:t> Team </a:t>
            </a:r>
            <a:r>
              <a:rPr lang="sv-SE" kern="1200" dirty="0" err="1"/>
              <a:t>U</a:t>
            </a:r>
            <a:r>
              <a:rPr lang="sv-SE" sz="1200" b="0" kern="1200" cap="none" spc="0" dirty="0" err="1">
                <a:solidFill>
                  <a:schemeClr val="tx1"/>
                </a:solidFill>
                <a:latin typeface="+mn-lt"/>
              </a:rPr>
              <a:t>ngdomscup</a:t>
            </a:r>
            <a:r>
              <a:rPr lang="sv-SE" sz="1200" b="0" kern="1200" cap="none" spc="0" dirty="0">
                <a:solidFill>
                  <a:schemeClr val="tx1"/>
                </a:solidFill>
                <a:latin typeface="+mn-lt"/>
              </a:rPr>
              <a:t> 2024.</a:t>
            </a:r>
          </a:p>
          <a:p>
            <a:r>
              <a:rPr lang="sv-SE" dirty="0"/>
              <a:t>Undersökningen har genomförts med hjälp av en webbenkät som distribuerats av ledare inom förbundet i samband med respektive cups genomförande. Totalt har 256 personer besvarat enkäten fördelat på 146 personer i Folksam cup och 109 i </a:t>
            </a:r>
            <a:r>
              <a:rPr lang="sv-SE" dirty="0" err="1"/>
              <a:t>Ski</a:t>
            </a:r>
            <a:r>
              <a:rPr lang="sv-SE" dirty="0"/>
              <a:t> Team </a:t>
            </a:r>
            <a:r>
              <a:rPr lang="sv-SE" dirty="0" err="1"/>
              <a:t>Ungdomscup</a:t>
            </a:r>
            <a:r>
              <a:rPr lang="sv-SE" dirty="0"/>
              <a:t>. </a:t>
            </a:r>
          </a:p>
          <a:p>
            <a:r>
              <a:rPr lang="sv-SE" dirty="0"/>
              <a:t>Med 256 svar kan den statistiska felmarginalen beräknas till +- 5 procentenheter.</a:t>
            </a:r>
          </a:p>
          <a:p>
            <a:r>
              <a:rPr lang="sv-SE" dirty="0"/>
              <a:t>Mätperiod: 3 - 29 mars 2023.</a:t>
            </a:r>
          </a:p>
          <a:p>
            <a:r>
              <a:rPr lang="sv-SE" dirty="0"/>
              <a:t>Kontaktpersoner på Skidförbundet: Jenny Limby Projektledare på Origo Group: Peter Linsér peter.linser@origogroup.com</a:t>
            </a:r>
          </a:p>
        </p:txBody>
      </p:sp>
      <p:sp>
        <p:nvSpPr>
          <p:cNvPr id="11" name="Platshållare för text 10">
            <a:extLst>
              <a:ext uri="{FF2B5EF4-FFF2-40B4-BE49-F238E27FC236}">
                <a16:creationId xmlns:a16="http://schemas.microsoft.com/office/drawing/2014/main" id="{EACCC5AE-7A62-462C-B36B-FF0D69D88B7A}"/>
              </a:ext>
            </a:extLst>
          </p:cNvPr>
          <p:cNvSpPr>
            <a:spLocks noGrp="1"/>
          </p:cNvSpPr>
          <p:nvPr>
            <p:ph sz="quarter" idx="21"/>
          </p:nvPr>
        </p:nvSpPr>
        <p:spPr>
          <a:xfrm>
            <a:off x="457198" y="1689100"/>
            <a:ext cx="4003754" cy="2781299"/>
          </a:xfrm>
        </p:spPr>
        <p:txBody>
          <a:bodyPr/>
          <a:lstStyle/>
          <a:p>
            <a:r>
              <a:rPr lang="sv-SE" dirty="0"/>
              <a:t>Skidförbundet har under flera år skickat ut en enkät till landets 13-16 åringar i samband med s.k. nationella ungdomscuper. I årets mätning är det deltagarna i Folksam cup och </a:t>
            </a:r>
            <a:r>
              <a:rPr lang="sv-SE" dirty="0" err="1"/>
              <a:t>Ski</a:t>
            </a:r>
            <a:r>
              <a:rPr lang="sv-SE" dirty="0"/>
              <a:t> Team </a:t>
            </a:r>
            <a:r>
              <a:rPr lang="sv-SE" dirty="0" err="1"/>
              <a:t>Ungdomscup</a:t>
            </a:r>
            <a:r>
              <a:rPr lang="sv-SE" dirty="0"/>
              <a:t> som besvarat enkäten.</a:t>
            </a:r>
          </a:p>
          <a:p>
            <a:r>
              <a:rPr lang="sv-SE" dirty="0"/>
              <a:t>Syftet med undersökningen är bland annat att få en bild av vad ungdomar som är aktiva inom längdskidåkning tycker om sin idrott, ungdomscuperna samt lite bredare frågor om psykisk hälsa, motivation och träningsklimat. </a:t>
            </a:r>
          </a:p>
          <a:p>
            <a:r>
              <a:rPr lang="sv-SE" dirty="0"/>
              <a:t>Resultatet ligger till grund för utveckling och förbättringar inom undersökta områden. Undersökningen är en upprepning av motsvarande undersökningar som genomförts 2023 och 2022. Jämförelser med tidigare år görs där så är möjligt.</a:t>
            </a:r>
          </a:p>
          <a:p>
            <a:endParaRPr lang="sv-SE" dirty="0">
              <a:highlight>
                <a:srgbClr val="FFFF00"/>
              </a:highlight>
            </a:endParaRPr>
          </a:p>
        </p:txBody>
      </p:sp>
    </p:spTree>
    <p:extLst>
      <p:ext uri="{BB962C8B-B14F-4D97-AF65-F5344CB8AC3E}">
        <p14:creationId xmlns:p14="http://schemas.microsoft.com/office/powerpoint/2010/main" val="2348852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35000" y="419100"/>
            <a:ext cx="78486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sz="2400">
                <a:solidFill>
                  <a:srgbClr val="624764"/>
                </a:solidFill>
                <a:latin typeface="arial"/>
              </a:rPr>
              <a:t>Om respondenterna</a:t>
            </a:r>
          </a:p>
        </p:txBody>
      </p:sp>
      <p:sp>
        <p:nvSpPr>
          <p:cNvPr id="3" name="New shape"/>
          <p:cNvSpPr/>
          <p:nvPr/>
        </p:nvSpPr>
        <p:spPr>
          <a:xfrm>
            <a:off x="635000" y="4572000"/>
            <a:ext cx="27432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5" name="New shape"/>
          <p:cNvSpPr/>
          <p:nvPr/>
        </p:nvSpPr>
        <p:spPr>
          <a:xfrm>
            <a:off x="635000" y="4813300"/>
            <a:ext cx="27432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8" name="New shape"/>
          <p:cNvSpPr/>
          <p:nvPr/>
        </p:nvSpPr>
        <p:spPr>
          <a:xfrm>
            <a:off x="4597400" y="4419600"/>
            <a:ext cx="35687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1" name="New shape"/>
          <p:cNvSpPr/>
          <p:nvPr/>
        </p:nvSpPr>
        <p:spPr>
          <a:xfrm>
            <a:off x="952500" y="4127500"/>
            <a:ext cx="35687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sz="825" b="1">
              <a:solidFill>
                <a:srgbClr val="444444"/>
              </a:solidFill>
            </a:endParaRPr>
          </a:p>
        </p:txBody>
      </p:sp>
      <p:sp>
        <p:nvSpPr>
          <p:cNvPr id="18" name="New shape">
            <a:extLst>
              <a:ext uri="{FF2B5EF4-FFF2-40B4-BE49-F238E27FC236}">
                <a16:creationId xmlns:a16="http://schemas.microsoft.com/office/drawing/2014/main" id="{DBCAF61F-5F00-B42C-8C96-644632FB2594}"/>
              </a:ext>
            </a:extLst>
          </p:cNvPr>
          <p:cNvSpPr/>
          <p:nvPr/>
        </p:nvSpPr>
        <p:spPr>
          <a:xfrm>
            <a:off x="635000" y="4726332"/>
            <a:ext cx="1642503" cy="287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sv-SE" sz="700" dirty="0">
                <a:solidFill>
                  <a:prstClr val="black"/>
                </a:solidFill>
                <a:latin typeface="arial"/>
              </a:rPr>
              <a:t>Bas 2024: Samtliga 256 respondenter</a:t>
            </a:r>
          </a:p>
          <a:p>
            <a:pPr algn="l"/>
            <a:r>
              <a:rPr lang="sv-SE" sz="700" dirty="0">
                <a:solidFill>
                  <a:prstClr val="black"/>
                </a:solidFill>
                <a:latin typeface="arial"/>
              </a:rPr>
              <a:t>Bas 2023: Samtliga 204 respondenter</a:t>
            </a:r>
          </a:p>
          <a:p>
            <a:pPr algn="l"/>
            <a:r>
              <a:rPr lang="sv-SE" sz="700" dirty="0">
                <a:solidFill>
                  <a:prstClr val="black"/>
                </a:solidFill>
                <a:latin typeface="arial"/>
              </a:rPr>
              <a:t>Bas 2022: Samtliga 157 respondenter</a:t>
            </a:r>
            <a:endParaRPr sz="700" dirty="0">
              <a:solidFill>
                <a:prstClr val="black"/>
              </a:solidFill>
              <a:latin typeface="arial"/>
            </a:endParaRPr>
          </a:p>
        </p:txBody>
      </p:sp>
      <p:graphicFrame>
        <p:nvGraphicFramePr>
          <p:cNvPr id="4" name="ChartObject">
            <a:extLst>
              <a:ext uri="{FF2B5EF4-FFF2-40B4-BE49-F238E27FC236}">
                <a16:creationId xmlns:a16="http://schemas.microsoft.com/office/drawing/2014/main" id="{E558A475-DBC8-5055-833C-0B85D2F2145D}"/>
              </a:ext>
            </a:extLst>
          </p:cNvPr>
          <p:cNvGraphicFramePr/>
          <p:nvPr>
            <p:extLst>
              <p:ext uri="{D42A27DB-BD31-4B8C-83A1-F6EECF244321}">
                <p14:modId xmlns:p14="http://schemas.microsoft.com/office/powerpoint/2010/main" val="155951646"/>
              </p:ext>
            </p:extLst>
          </p:nvPr>
        </p:nvGraphicFramePr>
        <p:xfrm>
          <a:off x="1668290" y="838200"/>
          <a:ext cx="5005559" cy="195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Object">
            <a:extLst>
              <a:ext uri="{FF2B5EF4-FFF2-40B4-BE49-F238E27FC236}">
                <a16:creationId xmlns:a16="http://schemas.microsoft.com/office/drawing/2014/main" id="{6D021C2E-BCA4-B45B-90DE-927C24B7FF08}"/>
              </a:ext>
            </a:extLst>
          </p:cNvPr>
          <p:cNvGraphicFramePr/>
          <p:nvPr>
            <p:extLst>
              <p:ext uri="{D42A27DB-BD31-4B8C-83A1-F6EECF244321}">
                <p14:modId xmlns:p14="http://schemas.microsoft.com/office/powerpoint/2010/main" val="2327164084"/>
              </p:ext>
            </p:extLst>
          </p:nvPr>
        </p:nvGraphicFramePr>
        <p:xfrm>
          <a:off x="2470150" y="2775916"/>
          <a:ext cx="4203700" cy="195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98856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8.21"/>
  <p:tag name="AS_TITLE" val="Aspose.Slides for .NET 4.0 Client Profile"/>
  <p:tag name="AS_VERSION" val="17.8"/>
</p:tagLst>
</file>

<file path=ppt/theme/theme1.xml><?xml version="1.0" encoding="utf-8"?>
<a:theme xmlns:a="http://schemas.openxmlformats.org/drawingml/2006/main" name="Rapporttema Arial">
  <a:themeElements>
    <a:clrScheme name="Origo 2021">
      <a:dk1>
        <a:srgbClr val="212121"/>
      </a:dk1>
      <a:lt1>
        <a:srgbClr val="FFFFFF"/>
      </a:lt1>
      <a:dk2>
        <a:srgbClr val="8C8C8C"/>
      </a:dk2>
      <a:lt2>
        <a:srgbClr val="F3FADD"/>
      </a:lt2>
      <a:accent1>
        <a:srgbClr val="624764"/>
      </a:accent1>
      <a:accent2>
        <a:srgbClr val="C1646E"/>
      </a:accent2>
      <a:accent3>
        <a:srgbClr val="EBBC71"/>
      </a:accent3>
      <a:accent4>
        <a:srgbClr val="D1D1D1"/>
      </a:accent4>
      <a:accent5>
        <a:srgbClr val="92E7E2"/>
      </a:accent5>
      <a:accent6>
        <a:srgbClr val="75B990"/>
      </a:accent6>
      <a:hlink>
        <a:srgbClr val="C1646E"/>
      </a:hlink>
      <a:folHlink>
        <a:srgbClr val="C1646E"/>
      </a:folHlink>
    </a:clrScheme>
    <a:fontScheme name="Origo 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presymall (Arial).potx" id="{550643D1-633B-4C50-99D9-5D54AA4617DF}" vid="{8EAFB09F-9D7B-47D5-99E9-D8B66170A21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7413C7677D7C14D841C3F76AFCFC86E" ma:contentTypeVersion="2" ma:contentTypeDescription="Skapa ett nytt dokument." ma:contentTypeScope="" ma:versionID="ccfd2d20b5ef7c5623a530bd78e374f7">
  <xsd:schema xmlns:xsd="http://www.w3.org/2001/XMLSchema" xmlns:xs="http://www.w3.org/2001/XMLSchema" xmlns:p="http://schemas.microsoft.com/office/2006/metadata/properties" xmlns:ns2="5443eae1-0244-4212-8a4f-ca6e58fbf3b4" targetNamespace="http://schemas.microsoft.com/office/2006/metadata/properties" ma:root="true" ma:fieldsID="75011ec80c82197c88d0d3545a556c84" ns2:_="">
    <xsd:import namespace="5443eae1-0244-4212-8a4f-ca6e58fbf3b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3eae1-0244-4212-8a4f-ca6e58fbf3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08C1B-E49C-4836-8B2F-9319AC3AB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3eae1-0244-4212-8a4f-ca6e58fbf3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C2E440-CFC1-4E4A-ABDC-B499A90ADA72}">
  <ds:schemaRefs>
    <ds:schemaRef ds:uri="http://www.w3.org/XML/1998/namespace"/>
    <ds:schemaRef ds:uri="http://purl.org/dc/elements/1.1/"/>
    <ds:schemaRef ds:uri="http://purl.org/dc/dcmitype/"/>
    <ds:schemaRef ds:uri="http://schemas.openxmlformats.org/package/2006/metadata/core-properties"/>
    <ds:schemaRef ds:uri="5443eae1-0244-4212-8a4f-ca6e58fbf3b4"/>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A57068C-1A74-4AED-98DB-F74E2E7960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Rapportmall, Dapresy (Arial)</Template>
  <TotalTime>1640</TotalTime>
  <Words>2549</Words>
  <Application>Microsoft Office PowerPoint</Application>
  <PresentationFormat>Bildspel på skärmen (16:9)</PresentationFormat>
  <Paragraphs>431</Paragraphs>
  <Slides>40</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40</vt:i4>
      </vt:variant>
    </vt:vector>
  </HeadingPairs>
  <TitlesOfParts>
    <vt:vector size="47" baseType="lpstr">
      <vt:lpstr>Arial</vt:lpstr>
      <vt:lpstr>Arial</vt:lpstr>
      <vt:lpstr>Calibri</vt:lpstr>
      <vt:lpstr>Roboto Light</vt:lpstr>
      <vt:lpstr>Söhne</vt:lpstr>
      <vt:lpstr>Wingdings</vt:lpstr>
      <vt:lpstr>Rapporttema Arial</vt:lpstr>
      <vt:lpstr>Svenska skidförbundet</vt:lpstr>
      <vt:lpstr>Innehåll</vt:lpstr>
      <vt:lpstr>Sammanfattning</vt:lpstr>
      <vt:lpstr>Sammanfattning</vt:lpstr>
      <vt:lpstr>Sammanfattning</vt:lpstr>
      <vt:lpstr>Sammanfattning</vt:lpstr>
      <vt:lpstr>Om undersökningen</vt:lpstr>
      <vt:lpstr>Om undersökningen</vt:lpstr>
      <vt:lpstr>PowerPoint-presentation</vt:lpstr>
      <vt:lpstr>PowerPoint-presentation</vt:lpstr>
      <vt:lpstr>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Resultat Jämförelse mellan dem som  upplever/inte upplever att  de kan påverka  verksamheten</vt:lpstr>
      <vt:lpstr>De som kan påverka verksamheten deltar i högre utsträckning för att det är kul och för att de trivs med att åka skidor</vt:lpstr>
      <vt:lpstr>De som kan påverka verksamheten upplever i högre utsträckning att alla skidåkare uppskattas för dem de är</vt:lpstr>
      <vt:lpstr>De som kan påverka verksamheten uppger i högre utsträckning att de planerar att fortsätta med skidåkningen</vt:lpstr>
      <vt:lpstr>Resultat Cuper</vt:lpstr>
      <vt:lpstr>PowerPoint-presentation</vt:lpstr>
      <vt:lpstr>PowerPoint-presentation</vt:lpstr>
      <vt:lpstr>PowerPoint-presentation</vt:lpstr>
      <vt:lpstr>PowerPoint-presentation</vt:lpstr>
      <vt:lpstr>Resultat Öppna svar</vt:lpstr>
      <vt:lpstr>Vad tycker du är det viktigaste att utveckla/förbättra?</vt:lpstr>
      <vt:lpstr>Vad tycker du är det viktigaste att utveckla/förbättra?</vt:lpstr>
    </vt:vector>
  </TitlesOfParts>
  <Company>Jonas Englund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Svenska Skidförbundet Ungdomsenkät 2024</dc:title>
  <dc:creator>Anton Rosén</dc:creator>
  <cp:lastModifiedBy>Peter Linsér</cp:lastModifiedBy>
  <cp:revision>125</cp:revision>
  <cp:lastPrinted>2024-04-02T08:14:37Z</cp:lastPrinted>
  <dcterms:created xsi:type="dcterms:W3CDTF">2021-03-26T10:58:43Z</dcterms:created>
  <dcterms:modified xsi:type="dcterms:W3CDTF">2024-05-20T11:38:36Z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0x01010017413C7677D7C14D841C3F76AFCFC86E</vt:lpwstr>
  </property>
</Properties>
</file>